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Lst>
  <p:sldIdLst>
    <p:sldId id="256" r:id="rId2"/>
    <p:sldId id="289" r:id="rId3"/>
    <p:sldId id="372" r:id="rId4"/>
    <p:sldId id="413" r:id="rId5"/>
    <p:sldId id="414" r:id="rId6"/>
    <p:sldId id="415" r:id="rId7"/>
    <p:sldId id="416" r:id="rId8"/>
    <p:sldId id="417" r:id="rId9"/>
    <p:sldId id="418" r:id="rId10"/>
    <p:sldId id="419" r:id="rId11"/>
    <p:sldId id="420" r:id="rId12"/>
    <p:sldId id="421" r:id="rId13"/>
    <p:sldId id="422" r:id="rId14"/>
    <p:sldId id="423" r:id="rId15"/>
    <p:sldId id="424" r:id="rId16"/>
    <p:sldId id="425" r:id="rId17"/>
    <p:sldId id="373" r:id="rId18"/>
    <p:sldId id="374" r:id="rId19"/>
    <p:sldId id="375" r:id="rId20"/>
    <p:sldId id="376" r:id="rId21"/>
    <p:sldId id="377" r:id="rId22"/>
    <p:sldId id="379" r:id="rId23"/>
    <p:sldId id="380" r:id="rId24"/>
    <p:sldId id="381" r:id="rId25"/>
    <p:sldId id="409" r:id="rId26"/>
    <p:sldId id="410" r:id="rId27"/>
    <p:sldId id="382" r:id="rId28"/>
    <p:sldId id="383" r:id="rId29"/>
    <p:sldId id="384" r:id="rId30"/>
    <p:sldId id="433" r:id="rId31"/>
    <p:sldId id="435" r:id="rId32"/>
    <p:sldId id="434" r:id="rId33"/>
    <p:sldId id="436" r:id="rId34"/>
    <p:sldId id="385" r:id="rId35"/>
    <p:sldId id="386" r:id="rId36"/>
    <p:sldId id="388" r:id="rId37"/>
    <p:sldId id="389" r:id="rId38"/>
    <p:sldId id="426" r:id="rId39"/>
    <p:sldId id="432" r:id="rId40"/>
    <p:sldId id="427" r:id="rId41"/>
    <p:sldId id="428" r:id="rId42"/>
    <p:sldId id="430" r:id="rId43"/>
    <p:sldId id="429" r:id="rId44"/>
    <p:sldId id="431" r:id="rId45"/>
    <p:sldId id="411" r:id="rId46"/>
    <p:sldId id="412" r:id="rId47"/>
    <p:sldId id="390" r:id="rId48"/>
    <p:sldId id="391" r:id="rId49"/>
    <p:sldId id="392" r:id="rId50"/>
    <p:sldId id="393" r:id="rId51"/>
    <p:sldId id="394" r:id="rId52"/>
    <p:sldId id="395" r:id="rId53"/>
    <p:sldId id="371" r:id="rId54"/>
    <p:sldId id="333" r:id="rId55"/>
  </p:sldIdLst>
  <p:sldSz cx="9144000" cy="6858000" type="screen4x3"/>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814" autoAdjust="0"/>
    <p:restoredTop sz="94676" autoAdjust="0"/>
  </p:normalViewPr>
  <p:slideViewPr>
    <p:cSldViewPr>
      <p:cViewPr varScale="1">
        <p:scale>
          <a:sx n="111" d="100"/>
          <a:sy n="111" d="100"/>
        </p:scale>
        <p:origin x="-1614" y="-7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685800" y="2130425"/>
            <a:ext cx="7772400" cy="1470025"/>
          </a:xfrm>
        </p:spPr>
        <p:txBody>
          <a:bodyPr/>
          <a:lstStyle/>
          <a:p>
            <a:r>
              <a:rPr lang="ru-RU" smtClean="0"/>
              <a:t>Образец заголовка</a:t>
            </a:r>
            <a:endParaRPr lang="ru-RU"/>
          </a:p>
        </p:txBody>
      </p:sp>
      <p:sp>
        <p:nvSpPr>
          <p:cNvPr id="3" name="Подзаголовок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ru-RU" smtClean="0"/>
              <a:t>Образец подзаголовка</a:t>
            </a:r>
            <a:endParaRPr lang="ru-RU"/>
          </a:p>
        </p:txBody>
      </p:sp>
      <p:sp>
        <p:nvSpPr>
          <p:cNvPr id="4" name="Дата 3"/>
          <p:cNvSpPr>
            <a:spLocks noGrp="1"/>
          </p:cNvSpPr>
          <p:nvPr>
            <p:ph type="dt" sz="half" idx="10"/>
          </p:nvPr>
        </p:nvSpPr>
        <p:spPr/>
        <p:txBody>
          <a:bodyPr/>
          <a:lstStyle/>
          <a:p>
            <a:fld id="{B4C71EC6-210F-42DE-9C53-41977AD35B3D}" type="datetimeFigureOut">
              <a:rPr lang="ru-RU" smtClean="0"/>
              <a:t>21.09.2022</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B19B0651-EE4F-4900-A07F-96A6BFA9D0F0}" type="slidenum">
              <a:rPr lang="ru-RU" smtClean="0"/>
              <a:t>‹#›</a:t>
            </a:fld>
            <a:endParaRPr lang="ru-RU"/>
          </a:p>
        </p:txBody>
      </p:sp>
    </p:spTree>
    <p:extLst>
      <p:ext uri="{BB962C8B-B14F-4D97-AF65-F5344CB8AC3E}">
        <p14:creationId xmlns:p14="http://schemas.microsoft.com/office/powerpoint/2010/main" val="9651994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Вертикальный текст 2"/>
          <p:cNvSpPr>
            <a:spLocks noGrp="1"/>
          </p:cNvSpPr>
          <p:nvPr>
            <p:ph type="body" orient="vert" idx="1"/>
          </p:nvPr>
        </p:nvSpPr>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10"/>
          </p:nvPr>
        </p:nvSpPr>
        <p:spPr/>
        <p:txBody>
          <a:bodyPr/>
          <a:lstStyle/>
          <a:p>
            <a:fld id="{B4C71EC6-210F-42DE-9C53-41977AD35B3D}" type="datetimeFigureOut">
              <a:rPr lang="ru-RU" smtClean="0"/>
              <a:t>21.09.2022</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B19B0651-EE4F-4900-A07F-96A6BFA9D0F0}" type="slidenum">
              <a:rPr lang="ru-RU" smtClean="0"/>
              <a:t>‹#›</a:t>
            </a:fld>
            <a:endParaRPr lang="ru-RU"/>
          </a:p>
        </p:txBody>
      </p:sp>
    </p:spTree>
    <p:extLst>
      <p:ext uri="{BB962C8B-B14F-4D97-AF65-F5344CB8AC3E}">
        <p14:creationId xmlns:p14="http://schemas.microsoft.com/office/powerpoint/2010/main" val="30364850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6629400" y="274638"/>
            <a:ext cx="2057400" cy="5851525"/>
          </a:xfrm>
        </p:spPr>
        <p:txBody>
          <a:bodyPr vert="eaVert"/>
          <a:lstStyle/>
          <a:p>
            <a:r>
              <a:rPr lang="ru-RU" smtClean="0"/>
              <a:t>Образец заголовка</a:t>
            </a:r>
            <a:endParaRPr lang="ru-RU"/>
          </a:p>
        </p:txBody>
      </p:sp>
      <p:sp>
        <p:nvSpPr>
          <p:cNvPr id="3" name="Вертикальный текст 2"/>
          <p:cNvSpPr>
            <a:spLocks noGrp="1"/>
          </p:cNvSpPr>
          <p:nvPr>
            <p:ph type="body" orient="vert" idx="1"/>
          </p:nvPr>
        </p:nvSpPr>
        <p:spPr>
          <a:xfrm>
            <a:off x="457200" y="274638"/>
            <a:ext cx="6019800" cy="5851525"/>
          </a:xfrm>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10"/>
          </p:nvPr>
        </p:nvSpPr>
        <p:spPr/>
        <p:txBody>
          <a:bodyPr/>
          <a:lstStyle/>
          <a:p>
            <a:fld id="{B4C71EC6-210F-42DE-9C53-41977AD35B3D}" type="datetimeFigureOut">
              <a:rPr lang="ru-RU" smtClean="0"/>
              <a:t>21.09.2022</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B19B0651-EE4F-4900-A07F-96A6BFA9D0F0}" type="slidenum">
              <a:rPr lang="ru-RU" smtClean="0"/>
              <a:t>‹#›</a:t>
            </a:fld>
            <a:endParaRPr lang="ru-RU"/>
          </a:p>
        </p:txBody>
      </p:sp>
    </p:spTree>
    <p:extLst>
      <p:ext uri="{BB962C8B-B14F-4D97-AF65-F5344CB8AC3E}">
        <p14:creationId xmlns:p14="http://schemas.microsoft.com/office/powerpoint/2010/main" val="31837331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Объект 2"/>
          <p:cNvSpPr>
            <a:spLocks noGrp="1"/>
          </p:cNvSpPr>
          <p:nvPr>
            <p:ph idx="1"/>
          </p:nvPr>
        </p:nvSpPr>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10"/>
          </p:nvPr>
        </p:nvSpPr>
        <p:spPr/>
        <p:txBody>
          <a:bodyPr/>
          <a:lstStyle/>
          <a:p>
            <a:fld id="{B4C71EC6-210F-42DE-9C53-41977AD35B3D}" type="datetimeFigureOut">
              <a:rPr lang="ru-RU" smtClean="0"/>
              <a:t>21.09.2022</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B19B0651-EE4F-4900-A07F-96A6BFA9D0F0}" type="slidenum">
              <a:rPr lang="ru-RU" smtClean="0"/>
              <a:t>‹#›</a:t>
            </a:fld>
            <a:endParaRPr lang="ru-RU"/>
          </a:p>
        </p:txBody>
      </p:sp>
    </p:spTree>
    <p:extLst>
      <p:ext uri="{BB962C8B-B14F-4D97-AF65-F5344CB8AC3E}">
        <p14:creationId xmlns:p14="http://schemas.microsoft.com/office/powerpoint/2010/main" val="9847730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22313" y="4406900"/>
            <a:ext cx="7772400" cy="1362075"/>
          </a:xfrm>
        </p:spPr>
        <p:txBody>
          <a:bodyPr anchor="t"/>
          <a:lstStyle>
            <a:lvl1pPr algn="l">
              <a:defRPr sz="4000" b="1" cap="all"/>
            </a:lvl1pPr>
          </a:lstStyle>
          <a:p>
            <a:r>
              <a:rPr lang="ru-RU" smtClean="0"/>
              <a:t>Образец заголовка</a:t>
            </a:r>
            <a:endParaRPr lang="ru-RU"/>
          </a:p>
        </p:txBody>
      </p:sp>
      <p:sp>
        <p:nvSpPr>
          <p:cNvPr id="3" name="Текст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smtClean="0"/>
              <a:t>Образец текста</a:t>
            </a:r>
          </a:p>
        </p:txBody>
      </p:sp>
      <p:sp>
        <p:nvSpPr>
          <p:cNvPr id="4" name="Дата 3"/>
          <p:cNvSpPr>
            <a:spLocks noGrp="1"/>
          </p:cNvSpPr>
          <p:nvPr>
            <p:ph type="dt" sz="half" idx="10"/>
          </p:nvPr>
        </p:nvSpPr>
        <p:spPr/>
        <p:txBody>
          <a:bodyPr/>
          <a:lstStyle/>
          <a:p>
            <a:fld id="{B4C71EC6-210F-42DE-9C53-41977AD35B3D}" type="datetimeFigureOut">
              <a:rPr lang="ru-RU" smtClean="0"/>
              <a:t>21.09.2022</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B19B0651-EE4F-4900-A07F-96A6BFA9D0F0}" type="slidenum">
              <a:rPr lang="ru-RU" smtClean="0"/>
              <a:t>‹#›</a:t>
            </a:fld>
            <a:endParaRPr lang="ru-RU"/>
          </a:p>
        </p:txBody>
      </p:sp>
    </p:spTree>
    <p:extLst>
      <p:ext uri="{BB962C8B-B14F-4D97-AF65-F5344CB8AC3E}">
        <p14:creationId xmlns:p14="http://schemas.microsoft.com/office/powerpoint/2010/main" val="14807565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Объект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Объект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5" name="Дата 4"/>
          <p:cNvSpPr>
            <a:spLocks noGrp="1"/>
          </p:cNvSpPr>
          <p:nvPr>
            <p:ph type="dt" sz="half" idx="10"/>
          </p:nvPr>
        </p:nvSpPr>
        <p:spPr/>
        <p:txBody>
          <a:bodyPr/>
          <a:lstStyle/>
          <a:p>
            <a:fld id="{B4C71EC6-210F-42DE-9C53-41977AD35B3D}" type="datetimeFigureOut">
              <a:rPr lang="ru-RU" smtClean="0"/>
              <a:t>21.09.2022</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B19B0651-EE4F-4900-A07F-96A6BFA9D0F0}" type="slidenum">
              <a:rPr lang="ru-RU" smtClean="0"/>
              <a:t>‹#›</a:t>
            </a:fld>
            <a:endParaRPr lang="ru-RU"/>
          </a:p>
        </p:txBody>
      </p:sp>
    </p:spTree>
    <p:extLst>
      <p:ext uri="{BB962C8B-B14F-4D97-AF65-F5344CB8AC3E}">
        <p14:creationId xmlns:p14="http://schemas.microsoft.com/office/powerpoint/2010/main" val="10143028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lvl1pPr>
              <a:defRPr/>
            </a:lvl1pPr>
          </a:lstStyle>
          <a:p>
            <a:r>
              <a:rPr lang="ru-RU" smtClean="0"/>
              <a:t>Образец заголовка</a:t>
            </a:r>
            <a:endParaRPr lang="ru-RU"/>
          </a:p>
        </p:txBody>
      </p:sp>
      <p:sp>
        <p:nvSpPr>
          <p:cNvPr id="3" name="Текст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4" name="Объект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5" name="Текст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6" name="Объект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7" name="Дата 6"/>
          <p:cNvSpPr>
            <a:spLocks noGrp="1"/>
          </p:cNvSpPr>
          <p:nvPr>
            <p:ph type="dt" sz="half" idx="10"/>
          </p:nvPr>
        </p:nvSpPr>
        <p:spPr/>
        <p:txBody>
          <a:bodyPr/>
          <a:lstStyle/>
          <a:p>
            <a:fld id="{B4C71EC6-210F-42DE-9C53-41977AD35B3D}" type="datetimeFigureOut">
              <a:rPr lang="ru-RU" smtClean="0"/>
              <a:t>21.09.2022</a:t>
            </a:fld>
            <a:endParaRPr lang="ru-RU"/>
          </a:p>
        </p:txBody>
      </p:sp>
      <p:sp>
        <p:nvSpPr>
          <p:cNvPr id="8" name="Нижний колонтитул 7"/>
          <p:cNvSpPr>
            <a:spLocks noGrp="1"/>
          </p:cNvSpPr>
          <p:nvPr>
            <p:ph type="ftr" sz="quarter" idx="11"/>
          </p:nvPr>
        </p:nvSpPr>
        <p:spPr/>
        <p:txBody>
          <a:bodyPr/>
          <a:lstStyle/>
          <a:p>
            <a:endParaRPr lang="ru-RU"/>
          </a:p>
        </p:txBody>
      </p:sp>
      <p:sp>
        <p:nvSpPr>
          <p:cNvPr id="9" name="Номер слайда 8"/>
          <p:cNvSpPr>
            <a:spLocks noGrp="1"/>
          </p:cNvSpPr>
          <p:nvPr>
            <p:ph type="sldNum" sz="quarter" idx="12"/>
          </p:nvPr>
        </p:nvSpPr>
        <p:spPr/>
        <p:txBody>
          <a:bodyPr/>
          <a:lstStyle/>
          <a:p>
            <a:fld id="{B19B0651-EE4F-4900-A07F-96A6BFA9D0F0}" type="slidenum">
              <a:rPr lang="ru-RU" smtClean="0"/>
              <a:t>‹#›</a:t>
            </a:fld>
            <a:endParaRPr lang="ru-RU"/>
          </a:p>
        </p:txBody>
      </p:sp>
    </p:spTree>
    <p:extLst>
      <p:ext uri="{BB962C8B-B14F-4D97-AF65-F5344CB8AC3E}">
        <p14:creationId xmlns:p14="http://schemas.microsoft.com/office/powerpoint/2010/main" val="5651765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Дата 2"/>
          <p:cNvSpPr>
            <a:spLocks noGrp="1"/>
          </p:cNvSpPr>
          <p:nvPr>
            <p:ph type="dt" sz="half" idx="10"/>
          </p:nvPr>
        </p:nvSpPr>
        <p:spPr/>
        <p:txBody>
          <a:bodyPr/>
          <a:lstStyle/>
          <a:p>
            <a:fld id="{B4C71EC6-210F-42DE-9C53-41977AD35B3D}" type="datetimeFigureOut">
              <a:rPr lang="ru-RU" smtClean="0"/>
              <a:t>21.09.2022</a:t>
            </a:fld>
            <a:endParaRPr lang="ru-RU"/>
          </a:p>
        </p:txBody>
      </p:sp>
      <p:sp>
        <p:nvSpPr>
          <p:cNvPr id="4" name="Нижний колонтитул 3"/>
          <p:cNvSpPr>
            <a:spLocks noGrp="1"/>
          </p:cNvSpPr>
          <p:nvPr>
            <p:ph type="ftr" sz="quarter" idx="11"/>
          </p:nvPr>
        </p:nvSpPr>
        <p:spPr/>
        <p:txBody>
          <a:bodyPr/>
          <a:lstStyle/>
          <a:p>
            <a:endParaRPr lang="ru-RU"/>
          </a:p>
        </p:txBody>
      </p:sp>
      <p:sp>
        <p:nvSpPr>
          <p:cNvPr id="5" name="Номер слайда 4"/>
          <p:cNvSpPr>
            <a:spLocks noGrp="1"/>
          </p:cNvSpPr>
          <p:nvPr>
            <p:ph type="sldNum" sz="quarter" idx="12"/>
          </p:nvPr>
        </p:nvSpPr>
        <p:spPr/>
        <p:txBody>
          <a:bodyPr/>
          <a:lstStyle/>
          <a:p>
            <a:fld id="{B19B0651-EE4F-4900-A07F-96A6BFA9D0F0}" type="slidenum">
              <a:rPr lang="ru-RU" smtClean="0"/>
              <a:t>‹#›</a:t>
            </a:fld>
            <a:endParaRPr lang="ru-RU"/>
          </a:p>
        </p:txBody>
      </p:sp>
    </p:spTree>
    <p:extLst>
      <p:ext uri="{BB962C8B-B14F-4D97-AF65-F5344CB8AC3E}">
        <p14:creationId xmlns:p14="http://schemas.microsoft.com/office/powerpoint/2010/main" val="35915744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p:cNvSpPr>
            <a:spLocks noGrp="1"/>
          </p:cNvSpPr>
          <p:nvPr>
            <p:ph type="dt" sz="half" idx="10"/>
          </p:nvPr>
        </p:nvSpPr>
        <p:spPr/>
        <p:txBody>
          <a:bodyPr/>
          <a:lstStyle/>
          <a:p>
            <a:fld id="{B4C71EC6-210F-42DE-9C53-41977AD35B3D}" type="datetimeFigureOut">
              <a:rPr lang="ru-RU" smtClean="0"/>
              <a:t>21.09.2022</a:t>
            </a:fld>
            <a:endParaRPr lang="ru-RU"/>
          </a:p>
        </p:txBody>
      </p:sp>
      <p:sp>
        <p:nvSpPr>
          <p:cNvPr id="3" name="Нижний колонтитул 2"/>
          <p:cNvSpPr>
            <a:spLocks noGrp="1"/>
          </p:cNvSpPr>
          <p:nvPr>
            <p:ph type="ftr" sz="quarter" idx="11"/>
          </p:nvPr>
        </p:nvSpPr>
        <p:spPr/>
        <p:txBody>
          <a:bodyPr/>
          <a:lstStyle/>
          <a:p>
            <a:endParaRPr lang="ru-RU"/>
          </a:p>
        </p:txBody>
      </p:sp>
      <p:sp>
        <p:nvSpPr>
          <p:cNvPr id="4" name="Номер слайда 3"/>
          <p:cNvSpPr>
            <a:spLocks noGrp="1"/>
          </p:cNvSpPr>
          <p:nvPr>
            <p:ph type="sldNum" sz="quarter" idx="12"/>
          </p:nvPr>
        </p:nvSpPr>
        <p:spPr/>
        <p:txBody>
          <a:bodyPr/>
          <a:lstStyle/>
          <a:p>
            <a:fld id="{B19B0651-EE4F-4900-A07F-96A6BFA9D0F0}" type="slidenum">
              <a:rPr lang="ru-RU" smtClean="0"/>
              <a:t>‹#›</a:t>
            </a:fld>
            <a:endParaRPr lang="ru-RU"/>
          </a:p>
        </p:txBody>
      </p:sp>
    </p:spTree>
    <p:extLst>
      <p:ext uri="{BB962C8B-B14F-4D97-AF65-F5344CB8AC3E}">
        <p14:creationId xmlns:p14="http://schemas.microsoft.com/office/powerpoint/2010/main" val="21240997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3050"/>
            <a:ext cx="3008313" cy="1162050"/>
          </a:xfrm>
        </p:spPr>
        <p:txBody>
          <a:bodyPr anchor="b"/>
          <a:lstStyle>
            <a:lvl1pPr algn="l">
              <a:defRPr sz="2000" b="1"/>
            </a:lvl1pPr>
          </a:lstStyle>
          <a:p>
            <a:r>
              <a:rPr lang="ru-RU" smtClean="0"/>
              <a:t>Образец заголовка</a:t>
            </a:r>
            <a:endParaRPr lang="ru-RU"/>
          </a:p>
        </p:txBody>
      </p:sp>
      <p:sp>
        <p:nvSpPr>
          <p:cNvPr id="3" name="Объект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Текст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5" name="Дата 4"/>
          <p:cNvSpPr>
            <a:spLocks noGrp="1"/>
          </p:cNvSpPr>
          <p:nvPr>
            <p:ph type="dt" sz="half" idx="10"/>
          </p:nvPr>
        </p:nvSpPr>
        <p:spPr/>
        <p:txBody>
          <a:bodyPr/>
          <a:lstStyle/>
          <a:p>
            <a:fld id="{B4C71EC6-210F-42DE-9C53-41977AD35B3D}" type="datetimeFigureOut">
              <a:rPr lang="ru-RU" smtClean="0"/>
              <a:t>21.09.2022</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B19B0651-EE4F-4900-A07F-96A6BFA9D0F0}" type="slidenum">
              <a:rPr lang="ru-RU" smtClean="0"/>
              <a:t>‹#›</a:t>
            </a:fld>
            <a:endParaRPr lang="ru-RU"/>
          </a:p>
        </p:txBody>
      </p:sp>
    </p:spTree>
    <p:extLst>
      <p:ext uri="{BB962C8B-B14F-4D97-AF65-F5344CB8AC3E}">
        <p14:creationId xmlns:p14="http://schemas.microsoft.com/office/powerpoint/2010/main" val="11084142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792288" y="4800600"/>
            <a:ext cx="5486400" cy="566738"/>
          </a:xfrm>
        </p:spPr>
        <p:txBody>
          <a:bodyPr anchor="b"/>
          <a:lstStyle>
            <a:lvl1pPr algn="l">
              <a:defRPr sz="2000" b="1"/>
            </a:lvl1pPr>
          </a:lstStyle>
          <a:p>
            <a:r>
              <a:rPr lang="ru-RU" smtClean="0"/>
              <a:t>Образец заголовка</a:t>
            </a:r>
            <a:endParaRPr lang="ru-RU"/>
          </a:p>
        </p:txBody>
      </p:sp>
      <p:sp>
        <p:nvSpPr>
          <p:cNvPr id="3" name="Рисунок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Текст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5" name="Дата 4"/>
          <p:cNvSpPr>
            <a:spLocks noGrp="1"/>
          </p:cNvSpPr>
          <p:nvPr>
            <p:ph type="dt" sz="half" idx="10"/>
          </p:nvPr>
        </p:nvSpPr>
        <p:spPr/>
        <p:txBody>
          <a:bodyPr/>
          <a:lstStyle/>
          <a:p>
            <a:fld id="{B4C71EC6-210F-42DE-9C53-41977AD35B3D}" type="datetimeFigureOut">
              <a:rPr lang="ru-RU" smtClean="0"/>
              <a:t>21.09.2022</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B19B0651-EE4F-4900-A07F-96A6BFA9D0F0}" type="slidenum">
              <a:rPr lang="ru-RU" smtClean="0"/>
              <a:t>‹#›</a:t>
            </a:fld>
            <a:endParaRPr lang="ru-RU"/>
          </a:p>
        </p:txBody>
      </p:sp>
    </p:spTree>
    <p:extLst>
      <p:ext uri="{BB962C8B-B14F-4D97-AF65-F5344CB8AC3E}">
        <p14:creationId xmlns:p14="http://schemas.microsoft.com/office/powerpoint/2010/main" val="20026791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ru-RU" smtClean="0"/>
              <a:t>Образец заголовка</a:t>
            </a:r>
            <a:endParaRPr lang="ru-RU"/>
          </a:p>
        </p:txBody>
      </p:sp>
      <p:sp>
        <p:nvSpPr>
          <p:cNvPr id="3" name="Текст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4C71EC6-210F-42DE-9C53-41977AD35B3D}" type="datetimeFigureOut">
              <a:rPr lang="ru-RU" smtClean="0"/>
              <a:t>21.09.2022</a:t>
            </a:fld>
            <a:endParaRPr lang="ru-RU"/>
          </a:p>
        </p:txBody>
      </p:sp>
      <p:sp>
        <p:nvSpPr>
          <p:cNvPr id="5" name="Нижний колонтитул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Номер слайда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19B0651-EE4F-4900-A07F-96A6BFA9D0F0}" type="slidenum">
              <a:rPr lang="ru-RU" smtClean="0"/>
              <a:t>‹#›</a:t>
            </a:fld>
            <a:endParaRPr lang="ru-RU"/>
          </a:p>
        </p:txBody>
      </p:sp>
    </p:spTree>
    <p:extLst>
      <p:ext uri="{BB962C8B-B14F-4D97-AF65-F5344CB8AC3E}">
        <p14:creationId xmlns:p14="http://schemas.microsoft.com/office/powerpoint/2010/main" val="1961870169"/>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1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34.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7.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392457" y="2420888"/>
            <a:ext cx="8458200" cy="482568"/>
          </a:xfrm>
        </p:spPr>
        <p:txBody>
          <a:bodyPr>
            <a:normAutofit fontScale="90000"/>
          </a:bodyPr>
          <a:lstStyle/>
          <a:p>
            <a:pPr algn="ctr"/>
            <a:r>
              <a:rPr lang="ru-RU" sz="2400" dirty="0" smtClean="0">
                <a:latin typeface="Times New Roman" pitchFamily="18" charset="0"/>
                <a:cs typeface="Times New Roman" pitchFamily="18" charset="0"/>
              </a:rPr>
              <a:t>Курс – «Технологии разработки и защиты баз данных»</a:t>
            </a:r>
            <a:r>
              <a:rPr lang="en-US" sz="2400" dirty="0" smtClean="0">
                <a:latin typeface="Times New Roman" pitchFamily="18" charset="0"/>
                <a:cs typeface="Times New Roman" pitchFamily="18" charset="0"/>
              </a:rPr>
              <a:t>, I </a:t>
            </a:r>
            <a:r>
              <a:rPr lang="ru-RU" sz="2400" dirty="0" smtClean="0">
                <a:latin typeface="Times New Roman" pitchFamily="18" charset="0"/>
                <a:cs typeface="Times New Roman" pitchFamily="18" charset="0"/>
              </a:rPr>
              <a:t>семестр</a:t>
            </a:r>
            <a:endParaRPr lang="ru-RU" sz="2400" dirty="0">
              <a:latin typeface="Times New Roman" pitchFamily="18" charset="0"/>
              <a:cs typeface="Times New Roman" pitchFamily="18" charset="0"/>
            </a:endParaRPr>
          </a:p>
        </p:txBody>
      </p:sp>
      <p:sp>
        <p:nvSpPr>
          <p:cNvPr id="4" name="TextBox 3"/>
          <p:cNvSpPr txBox="1"/>
          <p:nvPr/>
        </p:nvSpPr>
        <p:spPr>
          <a:xfrm>
            <a:off x="1763688" y="188640"/>
            <a:ext cx="6241452" cy="523220"/>
          </a:xfrm>
          <a:prstGeom prst="rect">
            <a:avLst/>
          </a:prstGeom>
          <a:noFill/>
        </p:spPr>
        <p:txBody>
          <a:bodyPr wrap="none" rtlCol="0">
            <a:spAutoFit/>
          </a:bodyPr>
          <a:lstStyle/>
          <a:p>
            <a:r>
              <a:rPr lang="ru-RU" sz="2800" b="1" dirty="0">
                <a:latin typeface="Times New Roman" pitchFamily="18" charset="0"/>
                <a:cs typeface="Times New Roman" pitchFamily="18" charset="0"/>
              </a:rPr>
              <a:t>Высший колледж информатики НГУ</a:t>
            </a:r>
          </a:p>
        </p:txBody>
      </p:sp>
      <p:sp>
        <p:nvSpPr>
          <p:cNvPr id="5" name="TextBox 4"/>
          <p:cNvSpPr txBox="1"/>
          <p:nvPr/>
        </p:nvSpPr>
        <p:spPr>
          <a:xfrm>
            <a:off x="333511" y="3573016"/>
            <a:ext cx="8496944" cy="830997"/>
          </a:xfrm>
          <a:prstGeom prst="rect">
            <a:avLst/>
          </a:prstGeom>
          <a:noFill/>
        </p:spPr>
        <p:txBody>
          <a:bodyPr wrap="square" rtlCol="0">
            <a:spAutoFit/>
          </a:bodyPr>
          <a:lstStyle/>
          <a:p>
            <a:pPr algn="ctr"/>
            <a:r>
              <a:rPr lang="ru-RU" sz="2400" dirty="0" smtClean="0">
                <a:latin typeface="Times New Roman" panose="02020603050405020304" pitchFamily="18" charset="0"/>
                <a:cs typeface="Times New Roman" panose="02020603050405020304" pitchFamily="18" charset="0"/>
              </a:rPr>
              <a:t>	Тема: Реляционная </a:t>
            </a:r>
            <a:r>
              <a:rPr lang="ru-RU" sz="2400" dirty="0">
                <a:latin typeface="Times New Roman" pitchFamily="18" charset="0"/>
                <a:cs typeface="Times New Roman" pitchFamily="18" charset="0"/>
              </a:rPr>
              <a:t>модель данных. Сущность и атрибуты. Связь, отношение. Реляционная </a:t>
            </a:r>
            <a:r>
              <a:rPr lang="ru-RU" sz="2400" dirty="0" smtClean="0">
                <a:latin typeface="Times New Roman" pitchFamily="18" charset="0"/>
                <a:cs typeface="Times New Roman" pitchFamily="18" charset="0"/>
              </a:rPr>
              <a:t>алгебра.</a:t>
            </a:r>
            <a:endParaRPr lang="ru-RU" sz="2400" dirty="0">
              <a:latin typeface="Times New Roman" pitchFamily="18" charset="0"/>
              <a:cs typeface="Times New Roman" pitchFamily="18" charset="0"/>
            </a:endParaRPr>
          </a:p>
        </p:txBody>
      </p:sp>
      <p:sp>
        <p:nvSpPr>
          <p:cNvPr id="6" name="TextBox 5"/>
          <p:cNvSpPr txBox="1"/>
          <p:nvPr/>
        </p:nvSpPr>
        <p:spPr>
          <a:xfrm>
            <a:off x="3707904" y="6231408"/>
            <a:ext cx="2011448" cy="369332"/>
          </a:xfrm>
          <a:prstGeom prst="rect">
            <a:avLst/>
          </a:prstGeom>
          <a:noFill/>
        </p:spPr>
        <p:txBody>
          <a:bodyPr wrap="none" rtlCol="0">
            <a:spAutoFit/>
          </a:bodyPr>
          <a:lstStyle/>
          <a:p>
            <a:r>
              <a:rPr lang="ru-RU" dirty="0" smtClean="0">
                <a:latin typeface="Times New Roman" pitchFamily="18" charset="0"/>
                <a:cs typeface="Times New Roman" pitchFamily="18" charset="0"/>
              </a:rPr>
              <a:t>Новосибирск 202</a:t>
            </a:r>
            <a:r>
              <a:rPr lang="en-US" dirty="0" smtClean="0">
                <a:latin typeface="Times New Roman" pitchFamily="18" charset="0"/>
                <a:cs typeface="Times New Roman" pitchFamily="18" charset="0"/>
              </a:rPr>
              <a:t>2</a:t>
            </a:r>
            <a:endParaRPr lang="ru-RU" dirty="0">
              <a:latin typeface="Times New Roman" pitchFamily="18" charset="0"/>
              <a:cs typeface="Times New Roman" pitchFamily="18" charset="0"/>
            </a:endParaRPr>
          </a:p>
        </p:txBody>
      </p:sp>
      <p:sp>
        <p:nvSpPr>
          <p:cNvPr id="7" name="TextBox 6"/>
          <p:cNvSpPr txBox="1"/>
          <p:nvPr/>
        </p:nvSpPr>
        <p:spPr>
          <a:xfrm>
            <a:off x="1791342" y="5679832"/>
            <a:ext cx="5879110" cy="369332"/>
          </a:xfrm>
          <a:prstGeom prst="rect">
            <a:avLst/>
          </a:prstGeom>
          <a:noFill/>
        </p:spPr>
        <p:txBody>
          <a:bodyPr wrap="none" rtlCol="0">
            <a:spAutoFit/>
          </a:bodyPr>
          <a:lstStyle/>
          <a:p>
            <a:r>
              <a:rPr lang="ru-RU" b="1" dirty="0" smtClean="0">
                <a:latin typeface="Times New Roman" pitchFamily="18" charset="0"/>
                <a:cs typeface="Times New Roman" pitchFamily="18" charset="0"/>
              </a:rPr>
              <a:t>Преподаватель – к.т.н., </a:t>
            </a:r>
            <a:r>
              <a:rPr lang="ru-RU" b="1" dirty="0" err="1" smtClean="0">
                <a:latin typeface="Times New Roman" pitchFamily="18" charset="0"/>
                <a:cs typeface="Times New Roman" pitchFamily="18" charset="0"/>
              </a:rPr>
              <a:t>Жирнов</a:t>
            </a:r>
            <a:r>
              <a:rPr lang="ru-RU" b="1" dirty="0" smtClean="0">
                <a:latin typeface="Times New Roman" pitchFamily="18" charset="0"/>
                <a:cs typeface="Times New Roman" pitchFamily="18" charset="0"/>
              </a:rPr>
              <a:t> Анатолий Алексеевич</a:t>
            </a:r>
            <a:endParaRPr lang="ru-RU" b="1" dirty="0">
              <a:latin typeface="Times New Roman" pitchFamily="18" charset="0"/>
              <a:cs typeface="Times New Roman" pitchFamily="18" charset="0"/>
            </a:endParaRPr>
          </a:p>
        </p:txBody>
      </p:sp>
      <p:pic>
        <p:nvPicPr>
          <p:cNvPr id="1027" name="Picture 3" descr="C:\Users\Админ\Desktop\log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71355" y="836712"/>
            <a:ext cx="2426118" cy="772924"/>
          </a:xfrm>
          <a:prstGeom prst="rect">
            <a:avLst/>
          </a:prstGeom>
          <a:noFill/>
          <a:extLst>
            <a:ext uri="{909E8E84-426E-40DD-AFC4-6F175D3DCCD1}">
              <a14:hiddenFill xmlns:a14="http://schemas.microsoft.com/office/drawing/2010/main">
                <a:solidFill>
                  <a:srgbClr val="FFFFFF"/>
                </a:solidFill>
              </a14:hiddenFill>
            </a:ext>
          </a:extLst>
        </p:spPr>
      </p:pic>
      <p:sp>
        <p:nvSpPr>
          <p:cNvPr id="3" name="Прямоугольник 2"/>
          <p:cNvSpPr/>
          <p:nvPr/>
        </p:nvSpPr>
        <p:spPr>
          <a:xfrm>
            <a:off x="3801962" y="3162456"/>
            <a:ext cx="1444626" cy="369332"/>
          </a:xfrm>
          <a:prstGeom prst="rect">
            <a:avLst/>
          </a:prstGeom>
        </p:spPr>
        <p:txBody>
          <a:bodyPr wrap="none">
            <a:spAutoFit/>
          </a:bodyPr>
          <a:lstStyle/>
          <a:p>
            <a:r>
              <a:rPr lang="ru-RU" b="1" dirty="0">
                <a:latin typeface="Times New Roman" pitchFamily="18" charset="0"/>
                <a:cs typeface="Times New Roman" pitchFamily="18" charset="0"/>
              </a:rPr>
              <a:t>Лекция </a:t>
            </a:r>
            <a:r>
              <a:rPr lang="ru-RU" b="1" dirty="0" smtClean="0">
                <a:latin typeface="Times New Roman" pitchFamily="18" charset="0"/>
                <a:cs typeface="Times New Roman" pitchFamily="18" charset="0"/>
              </a:rPr>
              <a:t>№4 </a:t>
            </a:r>
            <a:endParaRPr lang="ru-RU" b="1" dirty="0"/>
          </a:p>
        </p:txBody>
      </p:sp>
      <p:sp>
        <p:nvSpPr>
          <p:cNvPr id="10" name="Заголовок 1"/>
          <p:cNvSpPr txBox="1">
            <a:spLocks/>
          </p:cNvSpPr>
          <p:nvPr/>
        </p:nvSpPr>
        <p:spPr>
          <a:xfrm>
            <a:off x="372255" y="1689967"/>
            <a:ext cx="8458200" cy="482568"/>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ru-RU" sz="2400" i="1" dirty="0" smtClean="0">
                <a:latin typeface="Times New Roman" pitchFamily="18" charset="0"/>
                <a:cs typeface="Times New Roman" pitchFamily="18" charset="0"/>
              </a:rPr>
              <a:t>Кафедра информатики</a:t>
            </a:r>
            <a:endParaRPr lang="ru-RU" sz="2400" i="1" dirty="0">
              <a:latin typeface="Times New Roman" pitchFamily="18" charset="0"/>
              <a:cs typeface="Times New Roman" pitchFamily="18" charset="0"/>
            </a:endParaRPr>
          </a:p>
        </p:txBody>
      </p:sp>
    </p:spTree>
    <p:extLst>
      <p:ext uri="{BB962C8B-B14F-4D97-AF65-F5344CB8AC3E}">
        <p14:creationId xmlns:p14="http://schemas.microsoft.com/office/powerpoint/2010/main" val="10494618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99008" y="116632"/>
            <a:ext cx="8779134" cy="504056"/>
          </a:xfrm>
        </p:spPr>
        <p:txBody>
          <a:bodyPr>
            <a:normAutofit fontScale="90000"/>
          </a:bodyPr>
          <a:lstStyle/>
          <a:p>
            <a:r>
              <a:rPr lang="ru-RU" sz="2800" b="1" dirty="0">
                <a:latin typeface="Times New Roman" pitchFamily="18" charset="0"/>
                <a:cs typeface="Times New Roman" pitchFamily="18" charset="0"/>
              </a:rPr>
              <a:t>Реляционная </a:t>
            </a:r>
            <a:r>
              <a:rPr lang="ru-RU" sz="2800" b="1" dirty="0" smtClean="0">
                <a:latin typeface="Times New Roman" pitchFamily="18" charset="0"/>
                <a:cs typeface="Times New Roman" pitchFamily="18" charset="0"/>
              </a:rPr>
              <a:t>алгебра. Пересечение.</a:t>
            </a:r>
            <a:endParaRPr lang="ru-RU" sz="2800" b="1" dirty="0"/>
          </a:p>
        </p:txBody>
      </p:sp>
      <p:sp>
        <p:nvSpPr>
          <p:cNvPr id="4" name="TextBox 3"/>
          <p:cNvSpPr txBox="1"/>
          <p:nvPr/>
        </p:nvSpPr>
        <p:spPr>
          <a:xfrm>
            <a:off x="8676456" y="6381328"/>
            <a:ext cx="418704" cy="369332"/>
          </a:xfrm>
          <a:prstGeom prst="rect">
            <a:avLst/>
          </a:prstGeom>
          <a:noFill/>
        </p:spPr>
        <p:txBody>
          <a:bodyPr wrap="none" rtlCol="0">
            <a:spAutoFit/>
          </a:bodyPr>
          <a:lstStyle/>
          <a:p>
            <a:r>
              <a:rPr lang="ru-RU" dirty="0" smtClean="0"/>
              <a:t>10</a:t>
            </a:r>
            <a:endParaRPr lang="ru-RU" dirty="0"/>
          </a:p>
        </p:txBody>
      </p:sp>
      <p:sp>
        <p:nvSpPr>
          <p:cNvPr id="3" name="Прямоугольник 2"/>
          <p:cNvSpPr/>
          <p:nvPr/>
        </p:nvSpPr>
        <p:spPr>
          <a:xfrm>
            <a:off x="251520" y="620688"/>
            <a:ext cx="8730796" cy="1477328"/>
          </a:xfrm>
          <a:prstGeom prst="rect">
            <a:avLst/>
          </a:prstGeom>
        </p:spPr>
        <p:txBody>
          <a:bodyPr wrap="square">
            <a:spAutoFit/>
          </a:bodyPr>
          <a:lstStyle/>
          <a:p>
            <a:pPr algn="just"/>
            <a:r>
              <a:rPr lang="ru-RU" dirty="0" smtClean="0">
                <a:latin typeface="Times New Roman" panose="02020603050405020304" pitchFamily="18" charset="0"/>
                <a:cs typeface="Times New Roman" panose="02020603050405020304" pitchFamily="18" charset="0"/>
              </a:rPr>
              <a:t>	Операция </a:t>
            </a:r>
            <a:r>
              <a:rPr lang="ru-RU" dirty="0">
                <a:latin typeface="Times New Roman" panose="02020603050405020304" pitchFamily="18" charset="0"/>
                <a:cs typeface="Times New Roman" panose="02020603050405020304" pitchFamily="18" charset="0"/>
              </a:rPr>
              <a:t>пересечения может проводиться с таблицами, </a:t>
            </a:r>
            <a:r>
              <a:rPr lang="ru-RU" dirty="0" smtClean="0">
                <a:latin typeface="Times New Roman" panose="02020603050405020304" pitchFamily="18" charset="0"/>
                <a:cs typeface="Times New Roman" panose="02020603050405020304" pitchFamily="18" charset="0"/>
              </a:rPr>
              <a:t>совместимыми </a:t>
            </a:r>
            <a:r>
              <a:rPr lang="ru-RU" dirty="0">
                <a:latin typeface="Times New Roman" panose="02020603050405020304" pitchFamily="18" charset="0"/>
                <a:cs typeface="Times New Roman" panose="02020603050405020304" pitchFamily="18" charset="0"/>
              </a:rPr>
              <a:t>по объединению, действие позволяет выявить строки, </a:t>
            </a:r>
            <a:r>
              <a:rPr lang="ru-RU" dirty="0" smtClean="0">
                <a:latin typeface="Times New Roman" panose="02020603050405020304" pitchFamily="18" charset="0"/>
                <a:cs typeface="Times New Roman" panose="02020603050405020304" pitchFamily="18" charset="0"/>
              </a:rPr>
              <a:t>общие для </a:t>
            </a:r>
            <a:r>
              <a:rPr lang="ru-RU" dirty="0">
                <a:latin typeface="Times New Roman" panose="02020603050405020304" pitchFamily="18" charset="0"/>
                <a:cs typeface="Times New Roman" panose="02020603050405020304" pitchFamily="18" charset="0"/>
              </a:rPr>
              <a:t>двух таблиц. Допустим, что нам следует узнать, какие из </a:t>
            </a:r>
            <a:r>
              <a:rPr lang="ru-RU" dirty="0" smtClean="0">
                <a:latin typeface="Times New Roman" panose="02020603050405020304" pitchFamily="18" charset="0"/>
                <a:cs typeface="Times New Roman" panose="02020603050405020304" pitchFamily="18" charset="0"/>
              </a:rPr>
              <a:t>студентов успешно </a:t>
            </a:r>
            <a:r>
              <a:rPr lang="ru-RU" dirty="0">
                <a:latin typeface="Times New Roman" panose="02020603050405020304" pitchFamily="18" charset="0"/>
                <a:cs typeface="Times New Roman" panose="02020603050405020304" pitchFamily="18" charset="0"/>
              </a:rPr>
              <a:t>сдали экзамен по высшей математике (таблица R) и </a:t>
            </a:r>
            <a:r>
              <a:rPr lang="ru-RU" dirty="0" smtClean="0">
                <a:latin typeface="Times New Roman" panose="02020603050405020304" pitchFamily="18" charset="0"/>
                <a:cs typeface="Times New Roman" panose="02020603050405020304" pitchFamily="18" charset="0"/>
              </a:rPr>
              <a:t>экзамен по </a:t>
            </a:r>
            <a:r>
              <a:rPr lang="ru-RU" dirty="0">
                <a:latin typeface="Times New Roman" panose="02020603050405020304" pitchFamily="18" charset="0"/>
                <a:cs typeface="Times New Roman" panose="02020603050405020304" pitchFamily="18" charset="0"/>
              </a:rPr>
              <a:t>СУБД (таблица S). Пересечение двух отношений R </a:t>
            </a:r>
            <a:r>
              <a:rPr lang="ru-RU" dirty="0" smtClean="0">
                <a:latin typeface="Times New Roman" panose="02020603050405020304" pitchFamily="18" charset="0"/>
                <a:cs typeface="Times New Roman" panose="02020603050405020304" pitchFamily="18" charset="0"/>
              </a:rPr>
              <a:t>    </a:t>
            </a:r>
            <a:r>
              <a:rPr lang="ru-RU" dirty="0">
                <a:latin typeface="Times New Roman" panose="02020603050405020304" pitchFamily="18" charset="0"/>
                <a:cs typeface="Times New Roman" panose="02020603050405020304" pitchFamily="18" charset="0"/>
              </a:rPr>
              <a:t>S </a:t>
            </a:r>
            <a:r>
              <a:rPr lang="ru-RU" dirty="0" smtClean="0">
                <a:latin typeface="Times New Roman" panose="02020603050405020304" pitchFamily="18" charset="0"/>
                <a:cs typeface="Times New Roman" panose="02020603050405020304" pitchFamily="18" charset="0"/>
              </a:rPr>
              <a:t>предоставит нам </a:t>
            </a:r>
            <a:r>
              <a:rPr lang="ru-RU" dirty="0">
                <a:latin typeface="Times New Roman" panose="02020603050405020304" pitchFamily="18" charset="0"/>
                <a:cs typeface="Times New Roman" panose="02020603050405020304" pitchFamily="18" charset="0"/>
              </a:rPr>
              <a:t>запрашиваемый </a:t>
            </a:r>
            <a:r>
              <a:rPr lang="ru-RU" dirty="0" smtClean="0">
                <a:latin typeface="Times New Roman" panose="02020603050405020304" pitchFamily="18" charset="0"/>
                <a:cs typeface="Times New Roman" panose="02020603050405020304" pitchFamily="18" charset="0"/>
              </a:rPr>
              <a:t>результат.</a:t>
            </a:r>
            <a:endParaRPr lang="ru-RU" dirty="0">
              <a:latin typeface="Times New Roman" panose="02020603050405020304" pitchFamily="18" charset="0"/>
              <a:cs typeface="Times New Roman" panose="02020603050405020304" pitchFamily="18" charset="0"/>
            </a:endParaRPr>
          </a:p>
        </p:txBody>
      </p:sp>
      <p:sp>
        <p:nvSpPr>
          <p:cNvPr id="11" name="Стрелка вправо 10"/>
          <p:cNvSpPr/>
          <p:nvPr/>
        </p:nvSpPr>
        <p:spPr>
          <a:xfrm>
            <a:off x="5436096" y="4283384"/>
            <a:ext cx="668574"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 name="Прямоугольник 5"/>
          <p:cNvSpPr/>
          <p:nvPr/>
        </p:nvSpPr>
        <p:spPr>
          <a:xfrm>
            <a:off x="424211" y="2715714"/>
            <a:ext cx="1793376" cy="338554"/>
          </a:xfrm>
          <a:prstGeom prst="rect">
            <a:avLst/>
          </a:prstGeom>
        </p:spPr>
        <p:txBody>
          <a:bodyPr wrap="none">
            <a:spAutoFit/>
          </a:bodyPr>
          <a:lstStyle/>
          <a:p>
            <a:r>
              <a:rPr lang="en-US" sz="1600" b="1" i="1" dirty="0">
                <a:latin typeface="Times New Roman" panose="02020603050405020304" pitchFamily="18" charset="0"/>
                <a:cs typeface="Times New Roman" panose="02020603050405020304" pitchFamily="18" charset="0"/>
              </a:rPr>
              <a:t>R </a:t>
            </a:r>
            <a:r>
              <a:rPr lang="en-US" sz="1600" b="1" dirty="0">
                <a:latin typeface="Times New Roman" panose="02020603050405020304" pitchFamily="18" charset="0"/>
                <a:cs typeface="Times New Roman" panose="02020603050405020304" pitchFamily="18" charset="0"/>
              </a:rPr>
              <a:t>– «</a:t>
            </a:r>
            <a:r>
              <a:rPr lang="ru-RU" sz="1600" b="1" dirty="0">
                <a:latin typeface="Times New Roman" panose="02020603050405020304" pitchFamily="18" charset="0"/>
                <a:cs typeface="Times New Roman" panose="02020603050405020304" pitchFamily="18" charset="0"/>
              </a:rPr>
              <a:t>Студенты 1»</a:t>
            </a:r>
            <a:endParaRPr lang="ru-RU" sz="1600" dirty="0">
              <a:latin typeface="Times New Roman" panose="02020603050405020304" pitchFamily="18" charset="0"/>
              <a:cs typeface="Times New Roman" panose="02020603050405020304" pitchFamily="18" charset="0"/>
            </a:endParaRPr>
          </a:p>
        </p:txBody>
      </p:sp>
      <p:sp>
        <p:nvSpPr>
          <p:cNvPr id="7" name="Прямоугольник 6"/>
          <p:cNvSpPr/>
          <p:nvPr/>
        </p:nvSpPr>
        <p:spPr>
          <a:xfrm>
            <a:off x="3212751" y="2867504"/>
            <a:ext cx="1770934" cy="338554"/>
          </a:xfrm>
          <a:prstGeom prst="rect">
            <a:avLst/>
          </a:prstGeom>
        </p:spPr>
        <p:txBody>
          <a:bodyPr wrap="none">
            <a:spAutoFit/>
          </a:bodyPr>
          <a:lstStyle/>
          <a:p>
            <a:r>
              <a:rPr lang="en-US" sz="1600" b="1" i="1" dirty="0">
                <a:latin typeface="Times New Roman" panose="02020603050405020304" pitchFamily="18" charset="0"/>
                <a:cs typeface="Times New Roman" panose="02020603050405020304" pitchFamily="18" charset="0"/>
              </a:rPr>
              <a:t>S </a:t>
            </a:r>
            <a:r>
              <a:rPr lang="en-US" sz="1600" b="1" dirty="0">
                <a:latin typeface="Times New Roman" panose="02020603050405020304" pitchFamily="18" charset="0"/>
                <a:cs typeface="Times New Roman" panose="02020603050405020304" pitchFamily="18" charset="0"/>
              </a:rPr>
              <a:t>– «</a:t>
            </a:r>
            <a:r>
              <a:rPr lang="ru-RU" sz="1600" b="1" dirty="0">
                <a:latin typeface="Times New Roman" panose="02020603050405020304" pitchFamily="18" charset="0"/>
                <a:cs typeface="Times New Roman" panose="02020603050405020304" pitchFamily="18" charset="0"/>
              </a:rPr>
              <a:t>Студенты 2»</a:t>
            </a:r>
            <a:endParaRPr lang="ru-RU" sz="1600" dirty="0">
              <a:latin typeface="Times New Roman" panose="02020603050405020304" pitchFamily="18" charset="0"/>
              <a:cs typeface="Times New Roman" panose="02020603050405020304" pitchFamily="18" charset="0"/>
            </a:endParaRPr>
          </a:p>
        </p:txBody>
      </p:sp>
      <p:sp>
        <p:nvSpPr>
          <p:cNvPr id="9" name="Прямоугольник 8"/>
          <p:cNvSpPr/>
          <p:nvPr/>
        </p:nvSpPr>
        <p:spPr>
          <a:xfrm>
            <a:off x="2673034" y="6312647"/>
            <a:ext cx="3478325" cy="338554"/>
          </a:xfrm>
          <a:prstGeom prst="rect">
            <a:avLst/>
          </a:prstGeom>
        </p:spPr>
        <p:txBody>
          <a:bodyPr wrap="none">
            <a:spAutoFit/>
          </a:bodyPr>
          <a:lstStyle/>
          <a:p>
            <a:r>
              <a:rPr lang="ru-RU" sz="1600" dirty="0">
                <a:latin typeface="Times New Roman" panose="02020603050405020304" pitchFamily="18" charset="0"/>
                <a:cs typeface="Times New Roman" panose="02020603050405020304" pitchFamily="18" charset="0"/>
              </a:rPr>
              <a:t>Демонстрация операции пересечения</a:t>
            </a:r>
          </a:p>
        </p:txBody>
      </p:sp>
      <p:pic>
        <p:nvPicPr>
          <p:cNvPr id="204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22522" y="2906375"/>
            <a:ext cx="789435" cy="3304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48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08909" y="4605463"/>
            <a:ext cx="528249" cy="6272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48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9512" y="3154099"/>
            <a:ext cx="2016224" cy="34359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485"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53440" y="3353389"/>
            <a:ext cx="2022615" cy="28292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486"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81552" y="3367344"/>
            <a:ext cx="2304256" cy="231671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552" y="1801376"/>
            <a:ext cx="185744" cy="2205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631849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99008" y="116632"/>
            <a:ext cx="8779134" cy="504056"/>
          </a:xfrm>
        </p:spPr>
        <p:txBody>
          <a:bodyPr>
            <a:normAutofit fontScale="90000"/>
          </a:bodyPr>
          <a:lstStyle/>
          <a:p>
            <a:r>
              <a:rPr lang="ru-RU" sz="2800" b="1" dirty="0">
                <a:latin typeface="Times New Roman" pitchFamily="18" charset="0"/>
                <a:cs typeface="Times New Roman" pitchFamily="18" charset="0"/>
              </a:rPr>
              <a:t>Реляционная </a:t>
            </a:r>
            <a:r>
              <a:rPr lang="ru-RU" sz="2800" b="1" dirty="0" smtClean="0">
                <a:latin typeface="Times New Roman" pitchFamily="18" charset="0"/>
                <a:cs typeface="Times New Roman" pitchFamily="18" charset="0"/>
              </a:rPr>
              <a:t>алгебра. Деление.</a:t>
            </a:r>
            <a:endParaRPr lang="ru-RU" sz="2800" b="1" dirty="0"/>
          </a:p>
        </p:txBody>
      </p:sp>
      <p:sp>
        <p:nvSpPr>
          <p:cNvPr id="4" name="TextBox 3"/>
          <p:cNvSpPr txBox="1"/>
          <p:nvPr/>
        </p:nvSpPr>
        <p:spPr>
          <a:xfrm>
            <a:off x="8676456" y="6381328"/>
            <a:ext cx="418704" cy="369332"/>
          </a:xfrm>
          <a:prstGeom prst="rect">
            <a:avLst/>
          </a:prstGeom>
          <a:noFill/>
        </p:spPr>
        <p:txBody>
          <a:bodyPr wrap="none" rtlCol="0">
            <a:spAutoFit/>
          </a:bodyPr>
          <a:lstStyle/>
          <a:p>
            <a:r>
              <a:rPr lang="ru-RU" dirty="0" smtClean="0"/>
              <a:t>11</a:t>
            </a:r>
            <a:endParaRPr lang="ru-RU" dirty="0"/>
          </a:p>
        </p:txBody>
      </p:sp>
      <p:sp>
        <p:nvSpPr>
          <p:cNvPr id="3" name="Прямоугольник 2"/>
          <p:cNvSpPr/>
          <p:nvPr/>
        </p:nvSpPr>
        <p:spPr>
          <a:xfrm>
            <a:off x="251520" y="620688"/>
            <a:ext cx="8730796" cy="1754326"/>
          </a:xfrm>
          <a:prstGeom prst="rect">
            <a:avLst/>
          </a:prstGeom>
        </p:spPr>
        <p:txBody>
          <a:bodyPr wrap="square">
            <a:spAutoFit/>
          </a:bodyPr>
          <a:lstStyle/>
          <a:p>
            <a:pPr algn="just"/>
            <a:r>
              <a:rPr lang="ru-RU" dirty="0" smtClean="0">
                <a:latin typeface="Times New Roman" panose="02020603050405020304" pitchFamily="18" charset="0"/>
                <a:cs typeface="Times New Roman" panose="02020603050405020304" pitchFamily="18" charset="0"/>
              </a:rPr>
              <a:t>	Для </a:t>
            </a:r>
            <a:r>
              <a:rPr lang="ru-RU" dirty="0">
                <a:latin typeface="Times New Roman" panose="02020603050405020304" pitchFamily="18" charset="0"/>
                <a:cs typeface="Times New Roman" panose="02020603050405020304" pitchFamily="18" charset="0"/>
              </a:rPr>
              <a:t>понимания сути операции деления воспользуемся следующим примером. Допустим, в таблице R содержатся данные о том, какие виды занятий определенных дисциплин ведут педагоги университета. Нам хочется уточнить, кто ведет лабораторные работы по СУБД и </a:t>
            </a:r>
            <a:r>
              <a:rPr lang="ru-RU" dirty="0" smtClean="0">
                <a:latin typeface="Times New Roman" panose="02020603050405020304" pitchFamily="18" charset="0"/>
                <a:cs typeface="Times New Roman" panose="02020603050405020304" pitchFamily="18" charset="0"/>
              </a:rPr>
              <a:t>практические </a:t>
            </a:r>
            <a:r>
              <a:rPr lang="ru-RU" dirty="0">
                <a:latin typeface="Times New Roman" panose="02020603050405020304" pitchFamily="18" charset="0"/>
                <a:cs typeface="Times New Roman" panose="02020603050405020304" pitchFamily="18" charset="0"/>
              </a:rPr>
              <a:t>занятия по языкам программирования. Для этого в таблицу S </a:t>
            </a:r>
            <a:r>
              <a:rPr lang="ru-RU" dirty="0" smtClean="0">
                <a:latin typeface="Times New Roman" panose="02020603050405020304" pitchFamily="18" charset="0"/>
                <a:cs typeface="Times New Roman" panose="02020603050405020304" pitchFamily="18" charset="0"/>
              </a:rPr>
              <a:t>заносятся </a:t>
            </a:r>
            <a:r>
              <a:rPr lang="ru-RU" dirty="0">
                <a:latin typeface="Times New Roman" panose="02020603050405020304" pitchFamily="18" charset="0"/>
                <a:cs typeface="Times New Roman" panose="02020603050405020304" pitchFamily="18" charset="0"/>
              </a:rPr>
              <a:t>две строки с указанными данными </a:t>
            </a:r>
            <a:r>
              <a:rPr lang="ru-RU" dirty="0" smtClean="0">
                <a:latin typeface="Times New Roman" panose="02020603050405020304" pitchFamily="18" charset="0"/>
                <a:cs typeface="Times New Roman" panose="02020603050405020304" pitchFamily="18" charset="0"/>
              </a:rPr>
              <a:t>и осуществляется деление</a:t>
            </a:r>
            <a:r>
              <a:rPr lang="ru-RU" dirty="0">
                <a:latin typeface="Times New Roman" panose="02020603050405020304" pitchFamily="18" charset="0"/>
                <a:cs typeface="Times New Roman" panose="02020603050405020304" pitchFamily="18" charset="0"/>
              </a:rPr>
              <a:t>.</a:t>
            </a:r>
          </a:p>
        </p:txBody>
      </p:sp>
      <p:sp>
        <p:nvSpPr>
          <p:cNvPr id="11" name="Стрелка вправо 10"/>
          <p:cNvSpPr/>
          <p:nvPr/>
        </p:nvSpPr>
        <p:spPr>
          <a:xfrm>
            <a:off x="7596336" y="3991675"/>
            <a:ext cx="334287"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 name="Прямоугольник 4"/>
          <p:cNvSpPr/>
          <p:nvPr/>
        </p:nvSpPr>
        <p:spPr>
          <a:xfrm>
            <a:off x="2644229" y="5642664"/>
            <a:ext cx="3092706" cy="338554"/>
          </a:xfrm>
          <a:prstGeom prst="rect">
            <a:avLst/>
          </a:prstGeom>
        </p:spPr>
        <p:txBody>
          <a:bodyPr wrap="none">
            <a:spAutoFit/>
          </a:bodyPr>
          <a:lstStyle/>
          <a:p>
            <a:r>
              <a:rPr lang="ru-RU" sz="1600" dirty="0">
                <a:latin typeface="Times New Roman" panose="02020603050405020304" pitchFamily="18" charset="0"/>
                <a:cs typeface="Times New Roman" panose="02020603050405020304" pitchFamily="18" charset="0"/>
              </a:rPr>
              <a:t>Демонстрация операции деления</a:t>
            </a:r>
          </a:p>
        </p:txBody>
      </p:sp>
      <p:sp>
        <p:nvSpPr>
          <p:cNvPr id="8" name="Прямоугольник 7"/>
          <p:cNvSpPr/>
          <p:nvPr/>
        </p:nvSpPr>
        <p:spPr>
          <a:xfrm>
            <a:off x="395536" y="2875002"/>
            <a:ext cx="1286442" cy="338554"/>
          </a:xfrm>
          <a:prstGeom prst="rect">
            <a:avLst/>
          </a:prstGeom>
        </p:spPr>
        <p:txBody>
          <a:bodyPr wrap="none">
            <a:spAutoFit/>
          </a:bodyPr>
          <a:lstStyle/>
          <a:p>
            <a:r>
              <a:rPr lang="en-US" sz="1600" b="1" i="1" dirty="0">
                <a:latin typeface="Times New Roman" panose="02020603050405020304" pitchFamily="18" charset="0"/>
                <a:cs typeface="Times New Roman" panose="02020603050405020304" pitchFamily="18" charset="0"/>
              </a:rPr>
              <a:t>R </a:t>
            </a:r>
            <a:r>
              <a:rPr lang="en-US" sz="1600" b="1" dirty="0">
                <a:latin typeface="Times New Roman" panose="02020603050405020304" pitchFamily="18" charset="0"/>
                <a:cs typeface="Times New Roman" panose="02020603050405020304" pitchFamily="18" charset="0"/>
              </a:rPr>
              <a:t>– </a:t>
            </a:r>
            <a:r>
              <a:rPr lang="ru-RU" sz="1600" b="1" dirty="0">
                <a:latin typeface="Times New Roman" panose="02020603050405020304" pitchFamily="18" charset="0"/>
                <a:cs typeface="Times New Roman" panose="02020603050405020304" pitchFamily="18" charset="0"/>
              </a:rPr>
              <a:t>делимое</a:t>
            </a:r>
            <a:endParaRPr lang="ru-RU" sz="1600" dirty="0">
              <a:latin typeface="Times New Roman" panose="02020603050405020304" pitchFamily="18" charset="0"/>
              <a:cs typeface="Times New Roman" panose="02020603050405020304" pitchFamily="18" charset="0"/>
            </a:endParaRPr>
          </a:p>
        </p:txBody>
      </p:sp>
      <p:sp>
        <p:nvSpPr>
          <p:cNvPr id="10" name="Прямоугольник 9"/>
          <p:cNvSpPr/>
          <p:nvPr/>
        </p:nvSpPr>
        <p:spPr>
          <a:xfrm>
            <a:off x="5148064" y="3028890"/>
            <a:ext cx="1350050" cy="338554"/>
          </a:xfrm>
          <a:prstGeom prst="rect">
            <a:avLst/>
          </a:prstGeom>
        </p:spPr>
        <p:txBody>
          <a:bodyPr wrap="none">
            <a:spAutoFit/>
          </a:bodyPr>
          <a:lstStyle/>
          <a:p>
            <a:r>
              <a:rPr lang="en-US" sz="1600" b="1" i="1" dirty="0">
                <a:latin typeface="Times New Roman" panose="02020603050405020304" pitchFamily="18" charset="0"/>
                <a:cs typeface="Times New Roman" panose="02020603050405020304" pitchFamily="18" charset="0"/>
              </a:rPr>
              <a:t>S </a:t>
            </a:r>
            <a:r>
              <a:rPr lang="en-US" sz="1600" b="1" dirty="0">
                <a:latin typeface="Times New Roman" panose="02020603050405020304" pitchFamily="18" charset="0"/>
                <a:cs typeface="Times New Roman" panose="02020603050405020304" pitchFamily="18" charset="0"/>
              </a:rPr>
              <a:t>– </a:t>
            </a:r>
            <a:r>
              <a:rPr lang="ru-RU" sz="1600" b="1" dirty="0">
                <a:latin typeface="Times New Roman" panose="02020603050405020304" pitchFamily="18" charset="0"/>
                <a:cs typeface="Times New Roman" panose="02020603050405020304" pitchFamily="18" charset="0"/>
              </a:rPr>
              <a:t>делитель</a:t>
            </a:r>
            <a:endParaRPr lang="ru-RU" sz="1600" dirty="0">
              <a:latin typeface="Times New Roman" panose="02020603050405020304" pitchFamily="18" charset="0"/>
              <a:cs typeface="Times New Roman" panose="02020603050405020304" pitchFamily="18" charset="0"/>
            </a:endParaRPr>
          </a:p>
        </p:txBody>
      </p:sp>
      <p:sp>
        <p:nvSpPr>
          <p:cNvPr id="12" name="Прямоугольник 11"/>
          <p:cNvSpPr/>
          <p:nvPr/>
        </p:nvSpPr>
        <p:spPr>
          <a:xfrm>
            <a:off x="8368358" y="3198167"/>
            <a:ext cx="309700" cy="338554"/>
          </a:xfrm>
          <a:prstGeom prst="rect">
            <a:avLst/>
          </a:prstGeom>
        </p:spPr>
        <p:txBody>
          <a:bodyPr wrap="none">
            <a:spAutoFit/>
          </a:bodyPr>
          <a:lstStyle/>
          <a:p>
            <a:r>
              <a:rPr lang="en-US" sz="1600" b="1" i="1" dirty="0">
                <a:latin typeface="Times New Roman" panose="02020603050405020304" pitchFamily="18" charset="0"/>
                <a:cs typeface="Times New Roman" panose="02020603050405020304" pitchFamily="18" charset="0"/>
              </a:rPr>
              <a:t>P</a:t>
            </a:r>
            <a:endParaRPr lang="ru-RU" sz="1600" dirty="0">
              <a:latin typeface="Times New Roman" panose="02020603050405020304" pitchFamily="18" charset="0"/>
              <a:cs typeface="Times New Roman" panose="02020603050405020304" pitchFamily="18" charset="0"/>
            </a:endParaRPr>
          </a:p>
        </p:txBody>
      </p:sp>
      <p:pic>
        <p:nvPicPr>
          <p:cNvPr id="215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1" y="3356432"/>
            <a:ext cx="4061466" cy="19447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50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06346" y="3777938"/>
            <a:ext cx="3109948" cy="9121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50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40977" y="4142932"/>
            <a:ext cx="152400" cy="333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509"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16323" y="3740100"/>
            <a:ext cx="1096198" cy="9877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034248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99008" y="116632"/>
            <a:ext cx="8779134" cy="504056"/>
          </a:xfrm>
        </p:spPr>
        <p:txBody>
          <a:bodyPr>
            <a:normAutofit fontScale="90000"/>
          </a:bodyPr>
          <a:lstStyle/>
          <a:p>
            <a:r>
              <a:rPr lang="ru-RU" sz="2800" b="1" dirty="0">
                <a:latin typeface="Times New Roman" pitchFamily="18" charset="0"/>
                <a:cs typeface="Times New Roman" pitchFamily="18" charset="0"/>
              </a:rPr>
              <a:t>Реляционная </a:t>
            </a:r>
            <a:r>
              <a:rPr lang="ru-RU" sz="2800" b="1" dirty="0" smtClean="0">
                <a:latin typeface="Times New Roman" pitchFamily="18" charset="0"/>
                <a:cs typeface="Times New Roman" pitchFamily="18" charset="0"/>
              </a:rPr>
              <a:t>алгебра. Соединение.</a:t>
            </a:r>
            <a:endParaRPr lang="ru-RU" sz="2800" b="1" dirty="0"/>
          </a:p>
        </p:txBody>
      </p:sp>
      <p:sp>
        <p:nvSpPr>
          <p:cNvPr id="4" name="TextBox 3"/>
          <p:cNvSpPr txBox="1"/>
          <p:nvPr/>
        </p:nvSpPr>
        <p:spPr>
          <a:xfrm>
            <a:off x="8676456" y="6381328"/>
            <a:ext cx="418704" cy="369332"/>
          </a:xfrm>
          <a:prstGeom prst="rect">
            <a:avLst/>
          </a:prstGeom>
          <a:noFill/>
        </p:spPr>
        <p:txBody>
          <a:bodyPr wrap="none" rtlCol="0">
            <a:spAutoFit/>
          </a:bodyPr>
          <a:lstStyle/>
          <a:p>
            <a:r>
              <a:rPr lang="ru-RU" dirty="0" smtClean="0"/>
              <a:t>12</a:t>
            </a:r>
            <a:endParaRPr lang="ru-RU" dirty="0"/>
          </a:p>
        </p:txBody>
      </p:sp>
      <p:sp>
        <p:nvSpPr>
          <p:cNvPr id="3" name="Прямоугольник 2"/>
          <p:cNvSpPr/>
          <p:nvPr/>
        </p:nvSpPr>
        <p:spPr>
          <a:xfrm>
            <a:off x="251520" y="620688"/>
            <a:ext cx="8730796" cy="2031325"/>
          </a:xfrm>
          <a:prstGeom prst="rect">
            <a:avLst/>
          </a:prstGeom>
        </p:spPr>
        <p:txBody>
          <a:bodyPr wrap="square">
            <a:spAutoFit/>
          </a:bodyPr>
          <a:lstStyle/>
          <a:p>
            <a:pPr algn="just"/>
            <a:r>
              <a:rPr lang="ru-RU" dirty="0" smtClean="0">
                <a:latin typeface="Times New Roman" panose="02020603050405020304" pitchFamily="18" charset="0"/>
                <a:cs typeface="Times New Roman" panose="02020603050405020304" pitchFamily="18" charset="0"/>
              </a:rPr>
              <a:t>	Существует </a:t>
            </a:r>
            <a:r>
              <a:rPr lang="ru-RU" dirty="0">
                <a:latin typeface="Times New Roman" panose="02020603050405020304" pitchFamily="18" charset="0"/>
                <a:cs typeface="Times New Roman" panose="02020603050405020304" pitchFamily="18" charset="0"/>
              </a:rPr>
              <a:t>несколько способов соединения </a:t>
            </a:r>
            <a:r>
              <a:rPr lang="ru-RU" dirty="0" smtClean="0">
                <a:latin typeface="Times New Roman" panose="02020603050405020304" pitchFamily="18" charset="0"/>
                <a:cs typeface="Times New Roman" panose="02020603050405020304" pitchFamily="18" charset="0"/>
              </a:rPr>
              <a:t>отношений </a:t>
            </a:r>
            <a:r>
              <a:rPr lang="ru-RU" dirty="0">
                <a:latin typeface="Times New Roman" panose="02020603050405020304" pitchFamily="18" charset="0"/>
                <a:cs typeface="Times New Roman" panose="02020603050405020304" pitchFamily="18" charset="0"/>
              </a:rPr>
              <a:t>(естественное соединение, внешнее соединение, </a:t>
            </a:r>
            <a:r>
              <a:rPr lang="ru-RU" dirty="0" err="1" smtClean="0">
                <a:latin typeface="Times New Roman" panose="02020603050405020304" pitchFamily="18" charset="0"/>
                <a:cs typeface="Times New Roman" panose="02020603050405020304" pitchFamily="18" charset="0"/>
              </a:rPr>
              <a:t>тета</a:t>
            </a:r>
            <a:r>
              <a:rPr lang="ru-RU" dirty="0" smtClean="0">
                <a:latin typeface="Times New Roman" panose="02020603050405020304" pitchFamily="18" charset="0"/>
                <a:cs typeface="Times New Roman" panose="02020603050405020304" pitchFamily="18" charset="0"/>
              </a:rPr>
              <a:t>-соединение </a:t>
            </a:r>
            <a:r>
              <a:rPr lang="ru-RU" dirty="0">
                <a:latin typeface="Times New Roman" panose="02020603050405020304" pitchFamily="18" charset="0"/>
                <a:cs typeface="Times New Roman" panose="02020603050405020304" pitchFamily="18" charset="0"/>
              </a:rPr>
              <a:t>и т. д.), и все они основаны на декартовом произведении, </a:t>
            </a:r>
            <a:r>
              <a:rPr lang="ru-RU" dirty="0" smtClean="0">
                <a:latin typeface="Times New Roman" panose="02020603050405020304" pitchFamily="18" charset="0"/>
                <a:cs typeface="Times New Roman" panose="02020603050405020304" pitchFamily="18" charset="0"/>
              </a:rPr>
              <a:t>только теперь </a:t>
            </a:r>
            <a:r>
              <a:rPr lang="ru-RU" dirty="0">
                <a:latin typeface="Times New Roman" panose="02020603050405020304" pitchFamily="18" charset="0"/>
                <a:cs typeface="Times New Roman" panose="02020603050405020304" pitchFamily="18" charset="0"/>
              </a:rPr>
              <a:t>после перемножения строк двух таблиц на результат </a:t>
            </a:r>
            <a:r>
              <a:rPr lang="ru-RU" dirty="0" smtClean="0">
                <a:latin typeface="Times New Roman" panose="02020603050405020304" pitchFamily="18" charset="0"/>
                <a:cs typeface="Times New Roman" panose="02020603050405020304" pitchFamily="18" charset="0"/>
              </a:rPr>
              <a:t>накладываются </a:t>
            </a:r>
            <a:r>
              <a:rPr lang="ru-RU" dirty="0">
                <a:latin typeface="Times New Roman" panose="02020603050405020304" pitchFamily="18" charset="0"/>
                <a:cs typeface="Times New Roman" panose="02020603050405020304" pitchFamily="18" charset="0"/>
              </a:rPr>
              <a:t>различные дополнительные ограничения. Допустим, в </a:t>
            </a:r>
            <a:r>
              <a:rPr lang="ru-RU" dirty="0" smtClean="0">
                <a:latin typeface="Times New Roman" panose="02020603050405020304" pitchFamily="18" charset="0"/>
                <a:cs typeface="Times New Roman" panose="02020603050405020304" pitchFamily="18" charset="0"/>
              </a:rPr>
              <a:t>нашем распоряжении </a:t>
            </a:r>
            <a:r>
              <a:rPr lang="ru-RU" dirty="0">
                <a:latin typeface="Times New Roman" panose="02020603050405020304" pitchFamily="18" charset="0"/>
                <a:cs typeface="Times New Roman" panose="02020603050405020304" pitchFamily="18" charset="0"/>
              </a:rPr>
              <a:t>имеются две таблицы, в таблице S хранится </a:t>
            </a:r>
            <a:r>
              <a:rPr lang="ru-RU" dirty="0" smtClean="0">
                <a:latin typeface="Times New Roman" panose="02020603050405020304" pitchFamily="18" charset="0"/>
                <a:cs typeface="Times New Roman" panose="02020603050405020304" pitchFamily="18" charset="0"/>
              </a:rPr>
              <a:t>информация о </a:t>
            </a:r>
            <a:r>
              <a:rPr lang="ru-RU" dirty="0">
                <a:latin typeface="Times New Roman" panose="02020603050405020304" pitchFamily="18" charset="0"/>
                <a:cs typeface="Times New Roman" panose="02020603050405020304" pitchFamily="18" charset="0"/>
              </a:rPr>
              <a:t>кафедрах вуза, а в таблице R – информация о преподавателях. </a:t>
            </a:r>
            <a:r>
              <a:rPr lang="ru-RU" dirty="0" smtClean="0">
                <a:latin typeface="Times New Roman" panose="02020603050405020304" pitchFamily="18" charset="0"/>
                <a:cs typeface="Times New Roman" panose="02020603050405020304" pitchFamily="18" charset="0"/>
              </a:rPr>
              <a:t>Продемонстрируем </a:t>
            </a:r>
            <a:r>
              <a:rPr lang="ru-RU" dirty="0">
                <a:latin typeface="Times New Roman" panose="02020603050405020304" pitchFamily="18" charset="0"/>
                <a:cs typeface="Times New Roman" panose="02020603050405020304" pitchFamily="18" charset="0"/>
              </a:rPr>
              <a:t>наиболее распространенную операцию </a:t>
            </a:r>
            <a:r>
              <a:rPr lang="ru-RU" dirty="0" smtClean="0">
                <a:latin typeface="Times New Roman" panose="02020603050405020304" pitchFamily="18" charset="0"/>
                <a:cs typeface="Times New Roman" panose="02020603050405020304" pitchFamily="18" charset="0"/>
              </a:rPr>
              <a:t>естественного соединения</a:t>
            </a:r>
            <a:r>
              <a:rPr lang="ru-RU" dirty="0">
                <a:latin typeface="Times New Roman" panose="02020603050405020304" pitchFamily="18" charset="0"/>
                <a:cs typeface="Times New Roman" panose="02020603050405020304" pitchFamily="18" charset="0"/>
              </a:rPr>
              <a:t>:</a:t>
            </a:r>
          </a:p>
        </p:txBody>
      </p:sp>
      <p:sp>
        <p:nvSpPr>
          <p:cNvPr id="11" name="Стрелка вправо 10"/>
          <p:cNvSpPr/>
          <p:nvPr/>
        </p:nvSpPr>
        <p:spPr>
          <a:xfrm>
            <a:off x="5236332" y="5169197"/>
            <a:ext cx="334287"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2253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14066" y="2676559"/>
            <a:ext cx="970543" cy="3600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Прямоугольник 5"/>
          <p:cNvSpPr/>
          <p:nvPr/>
        </p:nvSpPr>
        <p:spPr>
          <a:xfrm>
            <a:off x="2843808" y="6196662"/>
            <a:ext cx="3412024" cy="338554"/>
          </a:xfrm>
          <a:prstGeom prst="rect">
            <a:avLst/>
          </a:prstGeom>
        </p:spPr>
        <p:txBody>
          <a:bodyPr wrap="none">
            <a:spAutoFit/>
          </a:bodyPr>
          <a:lstStyle/>
          <a:p>
            <a:r>
              <a:rPr lang="ru-RU" sz="1600" dirty="0">
                <a:latin typeface="Times New Roman" panose="02020603050405020304" pitchFamily="18" charset="0"/>
                <a:cs typeface="Times New Roman" panose="02020603050405020304" pitchFamily="18" charset="0"/>
              </a:rPr>
              <a:t>Операция естественного соединения</a:t>
            </a:r>
          </a:p>
        </p:txBody>
      </p:sp>
      <p:pic>
        <p:nvPicPr>
          <p:cNvPr id="2253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1635" y="4629049"/>
            <a:ext cx="1794504" cy="15676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253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06757" y="5226349"/>
            <a:ext cx="576064" cy="3703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253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99792" y="4653137"/>
            <a:ext cx="2436880" cy="13727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2534"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43134" y="4546868"/>
            <a:ext cx="3339182" cy="1642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Прямоугольник 8"/>
          <p:cNvSpPr/>
          <p:nvPr/>
        </p:nvSpPr>
        <p:spPr>
          <a:xfrm>
            <a:off x="251520" y="3284984"/>
            <a:ext cx="8496944" cy="923330"/>
          </a:xfrm>
          <a:prstGeom prst="rect">
            <a:avLst/>
          </a:prstGeom>
        </p:spPr>
        <p:txBody>
          <a:bodyPr wrap="square">
            <a:spAutoFit/>
          </a:bodyPr>
          <a:lstStyle/>
          <a:p>
            <a:r>
              <a:rPr lang="ru-RU" dirty="0" smtClean="0">
                <a:latin typeface="Times New Roman" panose="02020603050405020304" pitchFamily="18" charset="0"/>
                <a:cs typeface="Times New Roman" panose="02020603050405020304" pitchFamily="18" charset="0"/>
              </a:rPr>
              <a:t>	Таблицы </a:t>
            </a:r>
            <a:r>
              <a:rPr lang="ru-RU" dirty="0">
                <a:latin typeface="Times New Roman" panose="02020603050405020304" pitchFamily="18" charset="0"/>
                <a:cs typeface="Times New Roman" panose="02020603050405020304" pitchFamily="18" charset="0"/>
              </a:rPr>
              <a:t>соединяются по общему столбцу, в таблице кафедр R </a:t>
            </a:r>
            <a:r>
              <a:rPr lang="ru-RU" dirty="0" smtClean="0">
                <a:latin typeface="Times New Roman" panose="02020603050405020304" pitchFamily="18" charset="0"/>
                <a:cs typeface="Times New Roman" panose="02020603050405020304" pitchFamily="18" charset="0"/>
              </a:rPr>
              <a:t>это первичный </a:t>
            </a:r>
            <a:r>
              <a:rPr lang="ru-RU" dirty="0">
                <a:latin typeface="Times New Roman" panose="02020603050405020304" pitchFamily="18" charset="0"/>
                <a:cs typeface="Times New Roman" panose="02020603050405020304" pitchFamily="18" charset="0"/>
              </a:rPr>
              <a:t>ключ CHAIR_ID, а в таблице педагогов S это </a:t>
            </a:r>
            <a:r>
              <a:rPr lang="ru-RU" dirty="0" smtClean="0">
                <a:latin typeface="Times New Roman" panose="02020603050405020304" pitchFamily="18" charset="0"/>
                <a:cs typeface="Times New Roman" panose="02020603050405020304" pitchFamily="18" charset="0"/>
              </a:rPr>
              <a:t>одноименный столбец </a:t>
            </a:r>
            <a:r>
              <a:rPr lang="ru-RU" dirty="0">
                <a:latin typeface="Times New Roman" panose="02020603050405020304" pitchFamily="18" charset="0"/>
                <a:cs typeface="Times New Roman" panose="02020603050405020304" pitchFamily="18" charset="0"/>
              </a:rPr>
              <a:t>внешнего </a:t>
            </a:r>
            <a:r>
              <a:rPr lang="ru-RU" dirty="0" smtClean="0">
                <a:latin typeface="Times New Roman" panose="02020603050405020304" pitchFamily="18" charset="0"/>
                <a:cs typeface="Times New Roman" panose="02020603050405020304" pitchFamily="18" charset="0"/>
              </a:rPr>
              <a:t>ключа.</a:t>
            </a:r>
            <a:endParaRPr lang="ru-RU" dirty="0">
              <a:latin typeface="Times New Roman" panose="02020603050405020304" pitchFamily="18" charset="0"/>
              <a:cs typeface="Times New Roman" panose="02020603050405020304" pitchFamily="18" charset="0"/>
            </a:endParaRPr>
          </a:p>
        </p:txBody>
      </p:sp>
      <p:sp>
        <p:nvSpPr>
          <p:cNvPr id="13" name="Прямоугольник 12"/>
          <p:cNvSpPr/>
          <p:nvPr/>
        </p:nvSpPr>
        <p:spPr>
          <a:xfrm>
            <a:off x="141635" y="4208314"/>
            <a:ext cx="2153154" cy="338554"/>
          </a:xfrm>
          <a:prstGeom prst="rect">
            <a:avLst/>
          </a:prstGeom>
        </p:spPr>
        <p:txBody>
          <a:bodyPr wrap="none">
            <a:spAutoFit/>
          </a:bodyPr>
          <a:lstStyle/>
          <a:p>
            <a:r>
              <a:rPr lang="en-US" sz="1600" b="1" i="1" dirty="0">
                <a:latin typeface="Times New Roman" panose="02020603050405020304" pitchFamily="18" charset="0"/>
                <a:cs typeface="Times New Roman" panose="02020603050405020304" pitchFamily="18" charset="0"/>
              </a:rPr>
              <a:t>R </a:t>
            </a:r>
            <a:r>
              <a:rPr lang="en-US" sz="1600" b="1" dirty="0">
                <a:latin typeface="Times New Roman" panose="02020603050405020304" pitchFamily="18" charset="0"/>
                <a:cs typeface="Times New Roman" panose="02020603050405020304" pitchFamily="18" charset="0"/>
              </a:rPr>
              <a:t>– «</a:t>
            </a:r>
            <a:r>
              <a:rPr lang="ru-RU" sz="1600" b="1" dirty="0">
                <a:latin typeface="Times New Roman" panose="02020603050405020304" pitchFamily="18" charset="0"/>
                <a:cs typeface="Times New Roman" panose="02020603050405020304" pitchFamily="18" charset="0"/>
              </a:rPr>
              <a:t>Преподаватели»</a:t>
            </a:r>
            <a:endParaRPr lang="ru-RU" sz="1600" dirty="0">
              <a:latin typeface="Times New Roman" panose="02020603050405020304" pitchFamily="18" charset="0"/>
              <a:cs typeface="Times New Roman" panose="02020603050405020304" pitchFamily="18" charset="0"/>
            </a:endParaRPr>
          </a:p>
        </p:txBody>
      </p:sp>
      <p:sp>
        <p:nvSpPr>
          <p:cNvPr id="14" name="Прямоугольник 13"/>
          <p:cNvSpPr/>
          <p:nvPr/>
        </p:nvSpPr>
        <p:spPr>
          <a:xfrm>
            <a:off x="3071241" y="4208314"/>
            <a:ext cx="1527791" cy="338554"/>
          </a:xfrm>
          <a:prstGeom prst="rect">
            <a:avLst/>
          </a:prstGeom>
        </p:spPr>
        <p:txBody>
          <a:bodyPr wrap="none">
            <a:spAutoFit/>
          </a:bodyPr>
          <a:lstStyle/>
          <a:p>
            <a:r>
              <a:rPr lang="en-US" sz="1600" b="1" i="1" dirty="0"/>
              <a:t>S </a:t>
            </a:r>
            <a:r>
              <a:rPr lang="en-US" sz="1600" b="1" dirty="0"/>
              <a:t>– «</a:t>
            </a:r>
            <a:r>
              <a:rPr lang="ru-RU" sz="1600" b="1" dirty="0"/>
              <a:t>Кафедры»</a:t>
            </a:r>
            <a:endParaRPr lang="ru-RU" sz="1600" dirty="0"/>
          </a:p>
        </p:txBody>
      </p:sp>
      <p:sp>
        <p:nvSpPr>
          <p:cNvPr id="15" name="Прямоугольник 14"/>
          <p:cNvSpPr/>
          <p:nvPr/>
        </p:nvSpPr>
        <p:spPr>
          <a:xfrm>
            <a:off x="5732676" y="4023648"/>
            <a:ext cx="2850652" cy="338554"/>
          </a:xfrm>
          <a:prstGeom prst="rect">
            <a:avLst/>
          </a:prstGeom>
        </p:spPr>
        <p:txBody>
          <a:bodyPr wrap="none">
            <a:spAutoFit/>
          </a:bodyPr>
          <a:lstStyle/>
          <a:p>
            <a:r>
              <a:rPr lang="en-US" sz="1600" b="1" i="1" dirty="0">
                <a:latin typeface="Times New Roman" panose="02020603050405020304" pitchFamily="18" charset="0"/>
                <a:cs typeface="Times New Roman" panose="02020603050405020304" pitchFamily="18" charset="0"/>
              </a:rPr>
              <a:t>P </a:t>
            </a:r>
            <a:r>
              <a:rPr lang="en-US" sz="1600" b="1" dirty="0">
                <a:latin typeface="Times New Roman" panose="02020603050405020304" pitchFamily="18" charset="0"/>
                <a:cs typeface="Times New Roman" panose="02020603050405020304" pitchFamily="18" charset="0"/>
              </a:rPr>
              <a:t>– </a:t>
            </a:r>
            <a:r>
              <a:rPr lang="ru-RU" sz="1600" b="1" dirty="0">
                <a:latin typeface="Times New Roman" panose="02020603050405020304" pitchFamily="18" charset="0"/>
                <a:cs typeface="Times New Roman" panose="02020603050405020304" pitchFamily="18" charset="0"/>
              </a:rPr>
              <a:t>Естественное соединение</a:t>
            </a:r>
            <a:endParaRPr lang="ru-RU"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999521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99008" y="116632"/>
            <a:ext cx="8779134" cy="504056"/>
          </a:xfrm>
        </p:spPr>
        <p:txBody>
          <a:bodyPr>
            <a:normAutofit fontScale="90000"/>
          </a:bodyPr>
          <a:lstStyle/>
          <a:p>
            <a:r>
              <a:rPr lang="ru-RU" sz="2800" b="1" dirty="0">
                <a:latin typeface="Times New Roman" pitchFamily="18" charset="0"/>
                <a:cs typeface="Times New Roman" pitchFamily="18" charset="0"/>
              </a:rPr>
              <a:t>Реляционная </a:t>
            </a:r>
            <a:r>
              <a:rPr lang="ru-RU" sz="2800" b="1" dirty="0" smtClean="0">
                <a:latin typeface="Times New Roman" pitchFamily="18" charset="0"/>
                <a:cs typeface="Times New Roman" pitchFamily="18" charset="0"/>
              </a:rPr>
              <a:t>алгебра. Соединение.</a:t>
            </a:r>
            <a:endParaRPr lang="ru-RU" sz="2800" b="1" dirty="0"/>
          </a:p>
        </p:txBody>
      </p:sp>
      <p:sp>
        <p:nvSpPr>
          <p:cNvPr id="4" name="TextBox 3"/>
          <p:cNvSpPr txBox="1"/>
          <p:nvPr/>
        </p:nvSpPr>
        <p:spPr>
          <a:xfrm>
            <a:off x="8676456" y="6381328"/>
            <a:ext cx="418704" cy="369332"/>
          </a:xfrm>
          <a:prstGeom prst="rect">
            <a:avLst/>
          </a:prstGeom>
          <a:noFill/>
        </p:spPr>
        <p:txBody>
          <a:bodyPr wrap="none" rtlCol="0">
            <a:spAutoFit/>
          </a:bodyPr>
          <a:lstStyle/>
          <a:p>
            <a:r>
              <a:rPr lang="ru-RU" dirty="0" smtClean="0"/>
              <a:t>13</a:t>
            </a:r>
            <a:endParaRPr lang="ru-RU" dirty="0"/>
          </a:p>
        </p:txBody>
      </p:sp>
      <p:sp>
        <p:nvSpPr>
          <p:cNvPr id="3" name="Прямоугольник 2"/>
          <p:cNvSpPr/>
          <p:nvPr/>
        </p:nvSpPr>
        <p:spPr>
          <a:xfrm>
            <a:off x="251520" y="620688"/>
            <a:ext cx="8730796" cy="2031325"/>
          </a:xfrm>
          <a:prstGeom prst="rect">
            <a:avLst/>
          </a:prstGeom>
        </p:spPr>
        <p:txBody>
          <a:bodyPr wrap="square">
            <a:spAutoFit/>
          </a:bodyPr>
          <a:lstStyle/>
          <a:p>
            <a:pPr algn="just"/>
            <a:r>
              <a:rPr lang="ru-RU" dirty="0" smtClean="0">
                <a:latin typeface="Times New Roman" panose="02020603050405020304" pitchFamily="18" charset="0"/>
                <a:cs typeface="Times New Roman" panose="02020603050405020304" pitchFamily="18" charset="0"/>
              </a:rPr>
              <a:t>	Если </a:t>
            </a:r>
            <a:r>
              <a:rPr lang="ru-RU" dirty="0">
                <a:latin typeface="Times New Roman" panose="02020603050405020304" pitchFamily="18" charset="0"/>
                <a:cs typeface="Times New Roman" panose="02020603050405020304" pitchFamily="18" charset="0"/>
              </a:rPr>
              <a:t>же нам </a:t>
            </a:r>
            <a:r>
              <a:rPr lang="ru-RU" dirty="0" smtClean="0">
                <a:latin typeface="Times New Roman" panose="02020603050405020304" pitchFamily="18" charset="0"/>
                <a:cs typeface="Times New Roman" panose="02020603050405020304" pitchFamily="18" charset="0"/>
              </a:rPr>
              <a:t>требуется </a:t>
            </a:r>
            <a:r>
              <a:rPr lang="ru-RU" dirty="0">
                <a:latin typeface="Times New Roman" panose="02020603050405020304" pitchFamily="18" charset="0"/>
                <a:cs typeface="Times New Roman" panose="02020603050405020304" pitchFamily="18" charset="0"/>
              </a:rPr>
              <a:t>увидеть и «брошенные» кортежи, то вместо услуг </a:t>
            </a:r>
            <a:r>
              <a:rPr lang="ru-RU" dirty="0" smtClean="0">
                <a:latin typeface="Times New Roman" panose="02020603050405020304" pitchFamily="18" charset="0"/>
                <a:cs typeface="Times New Roman" panose="02020603050405020304" pitchFamily="18" charset="0"/>
              </a:rPr>
              <a:t>естественного слияния </a:t>
            </a:r>
            <a:r>
              <a:rPr lang="ru-RU" dirty="0">
                <a:latin typeface="Times New Roman" panose="02020603050405020304" pitchFamily="18" charset="0"/>
                <a:cs typeface="Times New Roman" panose="02020603050405020304" pitchFamily="18" charset="0"/>
              </a:rPr>
              <a:t>необходимо воспользоваться помощью внешнего соединения.</a:t>
            </a:r>
          </a:p>
          <a:p>
            <a:pPr algn="just"/>
            <a:r>
              <a:rPr lang="ru-RU" dirty="0">
                <a:latin typeface="Times New Roman" panose="02020603050405020304" pitchFamily="18" charset="0"/>
                <a:cs typeface="Times New Roman" panose="02020603050405020304" pitchFamily="18" charset="0"/>
              </a:rPr>
              <a:t>Различают правое и левое внешние соединения. На </a:t>
            </a:r>
            <a:r>
              <a:rPr lang="ru-RU" dirty="0" smtClean="0">
                <a:latin typeface="Times New Roman" panose="02020603050405020304" pitchFamily="18" charset="0"/>
                <a:cs typeface="Times New Roman" panose="02020603050405020304" pitchFamily="18" charset="0"/>
              </a:rPr>
              <a:t>рисунке ниже представлено </a:t>
            </a:r>
            <a:r>
              <a:rPr lang="ru-RU" dirty="0">
                <a:latin typeface="Times New Roman" panose="02020603050405020304" pitchFamily="18" charset="0"/>
                <a:cs typeface="Times New Roman" panose="02020603050405020304" pitchFamily="18" charset="0"/>
              </a:rPr>
              <a:t>правое внешнее соединение. Правым внешним </a:t>
            </a:r>
            <a:r>
              <a:rPr lang="ru-RU" dirty="0" smtClean="0">
                <a:latin typeface="Times New Roman" panose="02020603050405020304" pitchFamily="18" charset="0"/>
                <a:cs typeface="Times New Roman" panose="02020603050405020304" pitchFamily="18" charset="0"/>
              </a:rPr>
              <a:t>соединением </a:t>
            </a:r>
            <a:r>
              <a:rPr lang="ru-RU" dirty="0">
                <a:latin typeface="Times New Roman" panose="02020603050405020304" pitchFamily="18" charset="0"/>
                <a:cs typeface="Times New Roman" panose="02020603050405020304" pitchFamily="18" charset="0"/>
              </a:rPr>
              <a:t>называется соединение, при котором кортежи отношения кафедр </a:t>
            </a:r>
            <a:r>
              <a:rPr lang="ru-RU" dirty="0" smtClean="0">
                <a:latin typeface="Times New Roman" panose="02020603050405020304" pitchFamily="18" charset="0"/>
                <a:cs typeface="Times New Roman" panose="02020603050405020304" pitchFamily="18" charset="0"/>
              </a:rPr>
              <a:t>S (таблица </a:t>
            </a:r>
            <a:r>
              <a:rPr lang="ru-RU" dirty="0">
                <a:latin typeface="Times New Roman" panose="02020603050405020304" pitchFamily="18" charset="0"/>
                <a:cs typeface="Times New Roman" panose="02020603050405020304" pitchFamily="18" charset="0"/>
              </a:rPr>
              <a:t>расположена справа), не имеющие совпадающих значений </a:t>
            </a:r>
            <a:r>
              <a:rPr lang="ru-RU" dirty="0" smtClean="0">
                <a:latin typeface="Times New Roman" panose="02020603050405020304" pitchFamily="18" charset="0"/>
                <a:cs typeface="Times New Roman" panose="02020603050405020304" pitchFamily="18" charset="0"/>
              </a:rPr>
              <a:t>в общих столбцах отношения </a:t>
            </a:r>
            <a:r>
              <a:rPr lang="ru-RU" dirty="0">
                <a:latin typeface="Times New Roman" panose="02020603050405020304" pitchFamily="18" charset="0"/>
                <a:cs typeface="Times New Roman" panose="02020603050405020304" pitchFamily="18" charset="0"/>
              </a:rPr>
              <a:t>преподавателей R, также включаются в </a:t>
            </a:r>
            <a:r>
              <a:rPr lang="ru-RU" dirty="0" smtClean="0">
                <a:latin typeface="Times New Roman" panose="02020603050405020304" pitchFamily="18" charset="0"/>
                <a:cs typeface="Times New Roman" panose="02020603050405020304" pitchFamily="18" charset="0"/>
              </a:rPr>
              <a:t>результирующее </a:t>
            </a:r>
            <a:r>
              <a:rPr lang="ru-RU" dirty="0">
                <a:latin typeface="Times New Roman" panose="02020603050405020304" pitchFamily="18" charset="0"/>
                <a:cs typeface="Times New Roman" panose="02020603050405020304" pitchFamily="18" charset="0"/>
              </a:rPr>
              <a:t>отношение.</a:t>
            </a:r>
          </a:p>
        </p:txBody>
      </p:sp>
      <p:sp>
        <p:nvSpPr>
          <p:cNvPr id="11" name="Стрелка вправо 10"/>
          <p:cNvSpPr/>
          <p:nvPr/>
        </p:nvSpPr>
        <p:spPr>
          <a:xfrm>
            <a:off x="5415482" y="3667001"/>
            <a:ext cx="334287"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 name="Прямоугольник 6"/>
          <p:cNvSpPr/>
          <p:nvPr/>
        </p:nvSpPr>
        <p:spPr>
          <a:xfrm>
            <a:off x="1619672" y="5157192"/>
            <a:ext cx="6372200" cy="338554"/>
          </a:xfrm>
          <a:prstGeom prst="rect">
            <a:avLst/>
          </a:prstGeom>
        </p:spPr>
        <p:txBody>
          <a:bodyPr wrap="square">
            <a:spAutoFit/>
          </a:bodyPr>
          <a:lstStyle/>
          <a:p>
            <a:pPr algn="ctr"/>
            <a:r>
              <a:rPr lang="ru-RU" sz="1600" dirty="0">
                <a:latin typeface="Times New Roman" panose="02020603050405020304" pitchFamily="18" charset="0"/>
                <a:cs typeface="Times New Roman" panose="02020603050405020304" pitchFamily="18" charset="0"/>
              </a:rPr>
              <a:t>Демонстрация правого внешнего соединения</a:t>
            </a:r>
          </a:p>
        </p:txBody>
      </p:sp>
      <p:sp>
        <p:nvSpPr>
          <p:cNvPr id="8" name="Прямоугольник 7"/>
          <p:cNvSpPr/>
          <p:nvPr/>
        </p:nvSpPr>
        <p:spPr>
          <a:xfrm>
            <a:off x="290194" y="2652460"/>
            <a:ext cx="2330918" cy="338554"/>
          </a:xfrm>
          <a:prstGeom prst="rect">
            <a:avLst/>
          </a:prstGeom>
        </p:spPr>
        <p:txBody>
          <a:bodyPr wrap="square">
            <a:spAutoFit/>
          </a:bodyPr>
          <a:lstStyle/>
          <a:p>
            <a:r>
              <a:rPr lang="en-US" sz="1600" b="1" i="1" dirty="0" smtClean="0">
                <a:latin typeface="Times New Roman" panose="02020603050405020304" pitchFamily="18" charset="0"/>
                <a:cs typeface="Times New Roman" panose="02020603050405020304" pitchFamily="18" charset="0"/>
              </a:rPr>
              <a:t>R</a:t>
            </a:r>
            <a:r>
              <a:rPr lang="ru-RU" sz="1600" b="1" i="1" dirty="0" smtClean="0">
                <a:latin typeface="Times New Roman" panose="02020603050405020304" pitchFamily="18" charset="0"/>
                <a:cs typeface="Times New Roman" panose="02020603050405020304" pitchFamily="18" charset="0"/>
              </a:rPr>
              <a:t> </a:t>
            </a:r>
            <a:r>
              <a:rPr lang="ru-RU" sz="1600" b="1" dirty="0" smtClean="0">
                <a:latin typeface="Times New Roman" panose="02020603050405020304" pitchFamily="18" charset="0"/>
                <a:cs typeface="Times New Roman" panose="02020603050405020304" pitchFamily="18" charset="0"/>
              </a:rPr>
              <a:t>– </a:t>
            </a:r>
            <a:r>
              <a:rPr lang="ru-RU" sz="1600" b="1" dirty="0">
                <a:latin typeface="Times New Roman" panose="02020603050405020304" pitchFamily="18" charset="0"/>
                <a:cs typeface="Times New Roman" panose="02020603050405020304" pitchFamily="18" charset="0"/>
              </a:rPr>
              <a:t>«Преподаватели»</a:t>
            </a:r>
            <a:endParaRPr lang="ru-RU" sz="1600" dirty="0">
              <a:latin typeface="Times New Roman" panose="02020603050405020304" pitchFamily="18" charset="0"/>
              <a:cs typeface="Times New Roman" panose="02020603050405020304" pitchFamily="18" charset="0"/>
            </a:endParaRPr>
          </a:p>
        </p:txBody>
      </p:sp>
      <p:sp>
        <p:nvSpPr>
          <p:cNvPr id="10" name="Прямоугольник 9"/>
          <p:cNvSpPr/>
          <p:nvPr/>
        </p:nvSpPr>
        <p:spPr>
          <a:xfrm>
            <a:off x="3248738" y="2724386"/>
            <a:ext cx="1567480" cy="338554"/>
          </a:xfrm>
          <a:prstGeom prst="rect">
            <a:avLst/>
          </a:prstGeom>
        </p:spPr>
        <p:txBody>
          <a:bodyPr wrap="none">
            <a:spAutoFit/>
          </a:bodyPr>
          <a:lstStyle/>
          <a:p>
            <a:r>
              <a:rPr lang="en-US" sz="1600" b="1" i="1" dirty="0">
                <a:latin typeface="Times New Roman" panose="02020603050405020304" pitchFamily="18" charset="0"/>
                <a:cs typeface="Times New Roman" panose="02020603050405020304" pitchFamily="18" charset="0"/>
              </a:rPr>
              <a:t>S </a:t>
            </a:r>
            <a:r>
              <a:rPr lang="en-US" sz="1600" b="1" dirty="0">
                <a:latin typeface="Times New Roman" panose="02020603050405020304" pitchFamily="18" charset="0"/>
                <a:cs typeface="Times New Roman" panose="02020603050405020304" pitchFamily="18" charset="0"/>
              </a:rPr>
              <a:t>– «</a:t>
            </a:r>
            <a:r>
              <a:rPr lang="ru-RU" sz="1600" b="1" dirty="0">
                <a:latin typeface="Times New Roman" panose="02020603050405020304" pitchFamily="18" charset="0"/>
                <a:cs typeface="Times New Roman" panose="02020603050405020304" pitchFamily="18" charset="0"/>
              </a:rPr>
              <a:t>Кафедры»</a:t>
            </a:r>
            <a:endParaRPr lang="ru-RU" sz="1600" dirty="0">
              <a:latin typeface="Times New Roman" panose="02020603050405020304" pitchFamily="18" charset="0"/>
              <a:cs typeface="Times New Roman" panose="02020603050405020304" pitchFamily="18" charset="0"/>
            </a:endParaRPr>
          </a:p>
        </p:txBody>
      </p:sp>
      <p:sp>
        <p:nvSpPr>
          <p:cNvPr id="12" name="Прямоугольник 11"/>
          <p:cNvSpPr/>
          <p:nvPr/>
        </p:nvSpPr>
        <p:spPr>
          <a:xfrm>
            <a:off x="5433558" y="2724386"/>
            <a:ext cx="3128870" cy="338554"/>
          </a:xfrm>
          <a:prstGeom prst="rect">
            <a:avLst/>
          </a:prstGeom>
        </p:spPr>
        <p:txBody>
          <a:bodyPr wrap="none">
            <a:spAutoFit/>
          </a:bodyPr>
          <a:lstStyle/>
          <a:p>
            <a:r>
              <a:rPr lang="en-US" sz="1600" b="1" i="1" dirty="0">
                <a:latin typeface="Times New Roman" panose="02020603050405020304" pitchFamily="18" charset="0"/>
                <a:cs typeface="Times New Roman" panose="02020603050405020304" pitchFamily="18" charset="0"/>
              </a:rPr>
              <a:t>P </a:t>
            </a:r>
            <a:r>
              <a:rPr lang="en-US" sz="1600" b="1" dirty="0">
                <a:latin typeface="Times New Roman" panose="02020603050405020304" pitchFamily="18" charset="0"/>
                <a:cs typeface="Times New Roman" panose="02020603050405020304" pitchFamily="18" charset="0"/>
              </a:rPr>
              <a:t>– </a:t>
            </a:r>
            <a:r>
              <a:rPr lang="ru-RU" sz="1600" b="1" dirty="0">
                <a:latin typeface="Times New Roman" panose="02020603050405020304" pitchFamily="18" charset="0"/>
                <a:cs typeface="Times New Roman" panose="02020603050405020304" pitchFamily="18" charset="0"/>
              </a:rPr>
              <a:t>Правое внешнее соединение</a:t>
            </a:r>
            <a:endParaRPr lang="ru-RU" sz="1600" dirty="0">
              <a:latin typeface="Times New Roman" panose="02020603050405020304" pitchFamily="18" charset="0"/>
              <a:cs typeface="Times New Roman" panose="02020603050405020304" pitchFamily="18" charset="0"/>
            </a:endParaRPr>
          </a:p>
        </p:txBody>
      </p:sp>
      <p:pic>
        <p:nvPicPr>
          <p:cNvPr id="2355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87" y="3114471"/>
            <a:ext cx="1831602" cy="15896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355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1719" y="3604360"/>
            <a:ext cx="609783" cy="3880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355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02704" y="3169041"/>
            <a:ext cx="2590965" cy="14805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3557"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35998" y="3169041"/>
            <a:ext cx="3146318" cy="18392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 name="Прямоугольник 12"/>
          <p:cNvSpPr/>
          <p:nvPr/>
        </p:nvSpPr>
        <p:spPr>
          <a:xfrm>
            <a:off x="179587" y="5815391"/>
            <a:ext cx="8496869" cy="923330"/>
          </a:xfrm>
          <a:prstGeom prst="rect">
            <a:avLst/>
          </a:prstGeom>
        </p:spPr>
        <p:txBody>
          <a:bodyPr wrap="square">
            <a:spAutoFit/>
          </a:bodyPr>
          <a:lstStyle/>
          <a:p>
            <a:pPr algn="just"/>
            <a:r>
              <a:rPr lang="ru-RU" dirty="0" smtClean="0">
                <a:latin typeface="Times New Roman" panose="02020603050405020304" pitchFamily="18" charset="0"/>
                <a:cs typeface="Times New Roman" panose="02020603050405020304" pitchFamily="18" charset="0"/>
              </a:rPr>
              <a:t>	В </a:t>
            </a:r>
            <a:r>
              <a:rPr lang="ru-RU" dirty="0">
                <a:latin typeface="Times New Roman" panose="02020603050405020304" pitchFamily="18" charset="0"/>
                <a:cs typeface="Times New Roman" panose="02020603050405020304" pitchFamily="18" charset="0"/>
              </a:rPr>
              <a:t>одной из строк результирующей таблицы в столбце «SURNAME» </a:t>
            </a:r>
            <a:r>
              <a:rPr lang="ru-RU" dirty="0" smtClean="0">
                <a:latin typeface="Times New Roman" panose="02020603050405020304" pitchFamily="18" charset="0"/>
                <a:cs typeface="Times New Roman" panose="02020603050405020304" pitchFamily="18" charset="0"/>
              </a:rPr>
              <a:t>мы обнаружим </a:t>
            </a:r>
            <a:r>
              <a:rPr lang="ru-RU" dirty="0">
                <a:latin typeface="Times New Roman" panose="02020603050405020304" pitchFamily="18" charset="0"/>
                <a:cs typeface="Times New Roman" panose="02020603050405020304" pitchFamily="18" charset="0"/>
              </a:rPr>
              <a:t>определитель NULL. Это произошло из-за того, что в </a:t>
            </a:r>
            <a:r>
              <a:rPr lang="ru-RU" dirty="0" smtClean="0">
                <a:latin typeface="Times New Roman" panose="02020603050405020304" pitchFamily="18" charset="0"/>
                <a:cs typeface="Times New Roman" panose="02020603050405020304" pitchFamily="18" charset="0"/>
              </a:rPr>
              <a:t>таблице </a:t>
            </a:r>
            <a:r>
              <a:rPr lang="ru-RU" i="1" dirty="0">
                <a:latin typeface="Times New Roman" panose="02020603050405020304" pitchFamily="18" charset="0"/>
                <a:cs typeface="Times New Roman" panose="02020603050405020304" pitchFamily="18" charset="0"/>
              </a:rPr>
              <a:t>S </a:t>
            </a:r>
            <a:r>
              <a:rPr lang="ru-RU" dirty="0">
                <a:latin typeface="Times New Roman" panose="02020603050405020304" pitchFamily="18" charset="0"/>
                <a:cs typeface="Times New Roman" panose="02020603050405020304" pitchFamily="18" charset="0"/>
              </a:rPr>
              <a:t>педагогов не хранится информация о сотрудниках кафедры химии.</a:t>
            </a:r>
          </a:p>
        </p:txBody>
      </p:sp>
    </p:spTree>
    <p:extLst>
      <p:ext uri="{BB962C8B-B14F-4D97-AF65-F5344CB8AC3E}">
        <p14:creationId xmlns:p14="http://schemas.microsoft.com/office/powerpoint/2010/main" val="31463427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99008" y="116632"/>
            <a:ext cx="8779134" cy="504056"/>
          </a:xfrm>
        </p:spPr>
        <p:txBody>
          <a:bodyPr>
            <a:normAutofit fontScale="90000"/>
          </a:bodyPr>
          <a:lstStyle/>
          <a:p>
            <a:r>
              <a:rPr lang="ru-RU" sz="2800" b="1" dirty="0" smtClean="0">
                <a:latin typeface="Times New Roman" pitchFamily="18" charset="0"/>
                <a:cs typeface="Times New Roman" pitchFamily="18" charset="0"/>
              </a:rPr>
              <a:t>Взаимоотношение «один-к-одному</a:t>
            </a:r>
            <a:endParaRPr lang="ru-RU" sz="2800" b="1" dirty="0"/>
          </a:p>
        </p:txBody>
      </p:sp>
      <p:sp>
        <p:nvSpPr>
          <p:cNvPr id="4" name="TextBox 3"/>
          <p:cNvSpPr txBox="1"/>
          <p:nvPr/>
        </p:nvSpPr>
        <p:spPr>
          <a:xfrm>
            <a:off x="8676456" y="6381328"/>
            <a:ext cx="418704" cy="369332"/>
          </a:xfrm>
          <a:prstGeom prst="rect">
            <a:avLst/>
          </a:prstGeom>
          <a:noFill/>
        </p:spPr>
        <p:txBody>
          <a:bodyPr wrap="none" rtlCol="0">
            <a:spAutoFit/>
          </a:bodyPr>
          <a:lstStyle/>
          <a:p>
            <a:r>
              <a:rPr lang="ru-RU" dirty="0" smtClean="0"/>
              <a:t>14</a:t>
            </a:r>
            <a:endParaRPr lang="ru-RU" dirty="0"/>
          </a:p>
        </p:txBody>
      </p:sp>
      <p:sp>
        <p:nvSpPr>
          <p:cNvPr id="6" name="Прямоугольник 5"/>
          <p:cNvSpPr/>
          <p:nvPr/>
        </p:nvSpPr>
        <p:spPr>
          <a:xfrm>
            <a:off x="375521" y="764704"/>
            <a:ext cx="8431763" cy="3970318"/>
          </a:xfrm>
          <a:prstGeom prst="rect">
            <a:avLst/>
          </a:prstGeom>
        </p:spPr>
        <p:txBody>
          <a:bodyPr wrap="square">
            <a:spAutoFit/>
          </a:bodyPr>
          <a:lstStyle/>
          <a:p>
            <a:pPr algn="ctr"/>
            <a:r>
              <a:rPr lang="ru-RU" dirty="0">
                <a:latin typeface="Times New Roman" panose="02020603050405020304" pitchFamily="18" charset="0"/>
                <a:cs typeface="Times New Roman" panose="02020603050405020304" pitchFamily="18" charset="0"/>
              </a:rPr>
              <a:t>	</a:t>
            </a:r>
            <a:r>
              <a:rPr lang="ru-RU" b="1" i="1" dirty="0" smtClean="0">
                <a:latin typeface="Times New Roman" panose="02020603050405020304" pitchFamily="18" charset="0"/>
                <a:cs typeface="Times New Roman" panose="02020603050405020304" pitchFamily="18" charset="0"/>
              </a:rPr>
              <a:t>Примеры:</a:t>
            </a:r>
          </a:p>
          <a:p>
            <a:pPr algn="just"/>
            <a:r>
              <a:rPr lang="ru-RU" dirty="0">
                <a:latin typeface="Times New Roman" panose="02020603050405020304" pitchFamily="18" charset="0"/>
                <a:cs typeface="Times New Roman" panose="02020603050405020304" pitchFamily="18" charset="0"/>
              </a:rPr>
              <a:t>	</a:t>
            </a:r>
            <a:endParaRPr lang="ru-RU" dirty="0" smtClean="0">
              <a:latin typeface="Times New Roman" panose="02020603050405020304" pitchFamily="18" charset="0"/>
              <a:cs typeface="Times New Roman" panose="02020603050405020304" pitchFamily="18" charset="0"/>
            </a:endParaRPr>
          </a:p>
          <a:p>
            <a:pPr algn="just"/>
            <a:r>
              <a:rPr lang="ru-RU" dirty="0">
                <a:latin typeface="Times New Roman" panose="02020603050405020304" pitchFamily="18" charset="0"/>
                <a:cs typeface="Times New Roman" panose="02020603050405020304" pitchFamily="18" charset="0"/>
              </a:rPr>
              <a:t>	</a:t>
            </a:r>
            <a:r>
              <a:rPr lang="ru-RU" dirty="0" smtClean="0">
                <a:latin typeface="Times New Roman" panose="02020603050405020304" pitchFamily="18" charset="0"/>
                <a:cs typeface="Times New Roman" panose="02020603050405020304" pitchFamily="18" charset="0"/>
              </a:rPr>
              <a:t>Один аэропорт находится в городе, так как один аэропорт не может быть связан с более чем одним городом и любой город не может быть связан с более чем одним аэропортом.</a:t>
            </a:r>
          </a:p>
          <a:p>
            <a:pPr algn="just"/>
            <a:endParaRPr lang="ru-RU" dirty="0">
              <a:latin typeface="Times New Roman" panose="02020603050405020304" pitchFamily="18" charset="0"/>
              <a:cs typeface="Times New Roman" panose="02020603050405020304" pitchFamily="18" charset="0"/>
            </a:endParaRPr>
          </a:p>
          <a:p>
            <a:pPr algn="just"/>
            <a:r>
              <a:rPr lang="ru-RU" dirty="0" smtClean="0">
                <a:latin typeface="Times New Roman" panose="02020603050405020304" pitchFamily="18" charset="0"/>
                <a:cs typeface="Times New Roman" panose="02020603050405020304" pitchFamily="18" charset="0"/>
              </a:rPr>
              <a:t>	Мужчина может быть неженатым или женатым на одной женщине; женщина может быть незамужней или замужем за одним мужчиной.</a:t>
            </a:r>
          </a:p>
          <a:p>
            <a:pPr algn="just"/>
            <a:endParaRPr lang="ru-RU" dirty="0">
              <a:latin typeface="Times New Roman" panose="02020603050405020304" pitchFamily="18" charset="0"/>
              <a:cs typeface="Times New Roman" panose="02020603050405020304" pitchFamily="18" charset="0"/>
            </a:endParaRPr>
          </a:p>
          <a:p>
            <a:pPr algn="ctr"/>
            <a:r>
              <a:rPr lang="ru-RU" dirty="0" smtClean="0">
                <a:latin typeface="Times New Roman" panose="02020603050405020304" pitchFamily="18" charset="0"/>
                <a:cs typeface="Times New Roman" panose="02020603050405020304" pitchFamily="18" charset="0"/>
              </a:rPr>
              <a:t>	</a:t>
            </a:r>
            <a:r>
              <a:rPr lang="ru-RU" b="1" i="1" dirty="0" smtClean="0">
                <a:latin typeface="Times New Roman" panose="02020603050405020304" pitchFamily="18" charset="0"/>
                <a:cs typeface="Times New Roman" panose="02020603050405020304" pitchFamily="18" charset="0"/>
              </a:rPr>
              <a:t>Примечание:</a:t>
            </a:r>
          </a:p>
          <a:p>
            <a:pPr algn="just"/>
            <a:r>
              <a:rPr lang="ru-RU" dirty="0" smtClean="0">
                <a:latin typeface="Times New Roman" panose="02020603050405020304" pitchFamily="18" charset="0"/>
                <a:cs typeface="Times New Roman" panose="02020603050405020304" pitchFamily="18" charset="0"/>
              </a:rPr>
              <a:t>	Если вы думаете, что имеете дело со взаимоотношением типа «один-к-одному», отнеситесь к нему со всем вниманием. Убедитесь в том, что в действительности оно не является типом «один-ко-многим» или что это не две сущности, которые на самом деле должны быть одной.</a:t>
            </a:r>
          </a:p>
        </p:txBody>
      </p:sp>
    </p:spTree>
    <p:extLst>
      <p:ext uri="{BB962C8B-B14F-4D97-AF65-F5344CB8AC3E}">
        <p14:creationId xmlns:p14="http://schemas.microsoft.com/office/powerpoint/2010/main" val="3213333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99008" y="116632"/>
            <a:ext cx="8779134" cy="504056"/>
          </a:xfrm>
        </p:spPr>
        <p:txBody>
          <a:bodyPr>
            <a:normAutofit fontScale="90000"/>
          </a:bodyPr>
          <a:lstStyle/>
          <a:p>
            <a:r>
              <a:rPr lang="ru-RU" sz="2800" b="1" dirty="0" smtClean="0">
                <a:latin typeface="Times New Roman" pitchFamily="18" charset="0"/>
                <a:cs typeface="Times New Roman" pitchFamily="18" charset="0"/>
              </a:rPr>
              <a:t>Взаимоотношение «один-ко-многим»</a:t>
            </a:r>
            <a:endParaRPr lang="ru-RU" sz="2800" b="1" dirty="0"/>
          </a:p>
        </p:txBody>
      </p:sp>
      <p:sp>
        <p:nvSpPr>
          <p:cNvPr id="4" name="TextBox 3"/>
          <p:cNvSpPr txBox="1"/>
          <p:nvPr/>
        </p:nvSpPr>
        <p:spPr>
          <a:xfrm>
            <a:off x="8676456" y="6381328"/>
            <a:ext cx="418704" cy="369332"/>
          </a:xfrm>
          <a:prstGeom prst="rect">
            <a:avLst/>
          </a:prstGeom>
          <a:noFill/>
        </p:spPr>
        <p:txBody>
          <a:bodyPr wrap="none" rtlCol="0">
            <a:spAutoFit/>
          </a:bodyPr>
          <a:lstStyle/>
          <a:p>
            <a:r>
              <a:rPr lang="ru-RU" dirty="0" smtClean="0"/>
              <a:t>15</a:t>
            </a:r>
            <a:endParaRPr lang="ru-RU" dirty="0"/>
          </a:p>
        </p:txBody>
      </p:sp>
      <p:sp>
        <p:nvSpPr>
          <p:cNvPr id="6" name="Прямоугольник 5"/>
          <p:cNvSpPr/>
          <p:nvPr/>
        </p:nvSpPr>
        <p:spPr>
          <a:xfrm>
            <a:off x="179512" y="764704"/>
            <a:ext cx="8784975" cy="2031325"/>
          </a:xfrm>
          <a:prstGeom prst="rect">
            <a:avLst/>
          </a:prstGeom>
        </p:spPr>
        <p:txBody>
          <a:bodyPr wrap="square">
            <a:spAutoFit/>
          </a:bodyPr>
          <a:lstStyle/>
          <a:p>
            <a:pPr algn="ctr"/>
            <a:r>
              <a:rPr lang="ru-RU" dirty="0">
                <a:latin typeface="Times New Roman" panose="02020603050405020304" pitchFamily="18" charset="0"/>
                <a:cs typeface="Times New Roman" panose="02020603050405020304" pitchFamily="18" charset="0"/>
              </a:rPr>
              <a:t>	</a:t>
            </a:r>
            <a:r>
              <a:rPr lang="ru-RU" b="1" i="1" dirty="0" smtClean="0">
                <a:latin typeface="Times New Roman" panose="02020603050405020304" pitchFamily="18" charset="0"/>
                <a:cs typeface="Times New Roman" panose="02020603050405020304" pitchFamily="18" charset="0"/>
              </a:rPr>
              <a:t>Примеры:</a:t>
            </a:r>
          </a:p>
          <a:p>
            <a:pPr algn="just"/>
            <a:r>
              <a:rPr lang="ru-RU" dirty="0">
                <a:latin typeface="Times New Roman" panose="02020603050405020304" pitchFamily="18" charset="0"/>
                <a:cs typeface="Times New Roman" panose="02020603050405020304" pitchFamily="18" charset="0"/>
              </a:rPr>
              <a:t>		</a:t>
            </a:r>
            <a:r>
              <a:rPr lang="ru-RU" dirty="0" smtClean="0">
                <a:latin typeface="Times New Roman" panose="02020603050405020304" pitchFamily="18" charset="0"/>
                <a:cs typeface="Times New Roman" panose="02020603050405020304" pitchFamily="18" charset="0"/>
              </a:rPr>
              <a:t>1) Взаимоотношение между ребёнком и его родной матерью. У женщины может быть нуль, одна или более родных дочерей, но у дочери только одна родная мать.</a:t>
            </a:r>
          </a:p>
          <a:p>
            <a:pPr algn="just"/>
            <a:r>
              <a:rPr lang="ru-RU" dirty="0" smtClean="0">
                <a:latin typeface="Times New Roman" panose="02020603050405020304" pitchFamily="18" charset="0"/>
                <a:cs typeface="Times New Roman" panose="02020603050405020304" pitchFamily="18" charset="0"/>
              </a:rPr>
              <a:t>	2) ЦП может быть не установлен ни в каком компьютере или может быть установлен максимум в одном. В компьютере может не быть ЦП вовсе, может быть один ЦП или более одного ЦП.</a:t>
            </a:r>
          </a:p>
        </p:txBody>
      </p:sp>
      <p:sp>
        <p:nvSpPr>
          <p:cNvPr id="3" name="AutoShape 2" descr="https://pc-1.ru/pic/big/1409539.jpg"/>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pic>
        <p:nvPicPr>
          <p:cNvPr id="1027"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4846" y="2796029"/>
            <a:ext cx="4104456" cy="28135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44839" y="2852936"/>
            <a:ext cx="3319648" cy="34563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AutoShape 6" descr="https://img.ktc.ua/img/base/1/0/19250.jpg"/>
          <p:cNvSpPr>
            <a:spLocks noChangeAspect="1" noChangeArrowheads="1"/>
          </p:cNvSpPr>
          <p:nvPr/>
        </p:nvSpPr>
        <p:spPr bwMode="auto">
          <a:xfrm>
            <a:off x="215900" y="158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pic>
        <p:nvPicPr>
          <p:cNvPr id="1031" name="Picture 7"/>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0700" y="5312514"/>
            <a:ext cx="1553216" cy="12307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806318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99008" y="116632"/>
            <a:ext cx="8779134" cy="504056"/>
          </a:xfrm>
        </p:spPr>
        <p:txBody>
          <a:bodyPr>
            <a:normAutofit fontScale="90000"/>
          </a:bodyPr>
          <a:lstStyle/>
          <a:p>
            <a:r>
              <a:rPr lang="ru-RU" sz="2800" b="1" dirty="0" smtClean="0">
                <a:latin typeface="Times New Roman" pitchFamily="18" charset="0"/>
                <a:cs typeface="Times New Roman" pitchFamily="18" charset="0"/>
              </a:rPr>
              <a:t>Взаимоотношение «многие-ко-многим»</a:t>
            </a:r>
            <a:endParaRPr lang="ru-RU" sz="2800" b="1" dirty="0"/>
          </a:p>
        </p:txBody>
      </p:sp>
      <p:sp>
        <p:nvSpPr>
          <p:cNvPr id="4" name="TextBox 3"/>
          <p:cNvSpPr txBox="1"/>
          <p:nvPr/>
        </p:nvSpPr>
        <p:spPr>
          <a:xfrm>
            <a:off x="8676456" y="6381328"/>
            <a:ext cx="418704" cy="369332"/>
          </a:xfrm>
          <a:prstGeom prst="rect">
            <a:avLst/>
          </a:prstGeom>
          <a:noFill/>
        </p:spPr>
        <p:txBody>
          <a:bodyPr wrap="none" rtlCol="0">
            <a:spAutoFit/>
          </a:bodyPr>
          <a:lstStyle/>
          <a:p>
            <a:r>
              <a:rPr lang="ru-RU" dirty="0" smtClean="0"/>
              <a:t>16</a:t>
            </a:r>
            <a:endParaRPr lang="ru-RU" dirty="0"/>
          </a:p>
        </p:txBody>
      </p:sp>
      <p:sp>
        <p:nvSpPr>
          <p:cNvPr id="6" name="Прямоугольник 5"/>
          <p:cNvSpPr/>
          <p:nvPr/>
        </p:nvSpPr>
        <p:spPr>
          <a:xfrm>
            <a:off x="375521" y="764704"/>
            <a:ext cx="8431763" cy="2031325"/>
          </a:xfrm>
          <a:prstGeom prst="rect">
            <a:avLst/>
          </a:prstGeom>
        </p:spPr>
        <p:txBody>
          <a:bodyPr wrap="square">
            <a:spAutoFit/>
          </a:bodyPr>
          <a:lstStyle/>
          <a:p>
            <a:pPr algn="just"/>
            <a:r>
              <a:rPr lang="ru-RU" dirty="0">
                <a:latin typeface="Times New Roman" panose="02020603050405020304" pitchFamily="18" charset="0"/>
                <a:cs typeface="Times New Roman" panose="02020603050405020304" pitchFamily="18" charset="0"/>
              </a:rPr>
              <a:t>	Взаимоотношение «многие-ко-многим</a:t>
            </a:r>
            <a:r>
              <a:rPr lang="ru-RU" dirty="0" smtClean="0">
                <a:latin typeface="Times New Roman" panose="02020603050405020304" pitchFamily="18" charset="0"/>
                <a:cs typeface="Times New Roman" panose="02020603050405020304" pitchFamily="18" charset="0"/>
              </a:rPr>
              <a:t>» также довольно распространены. Наличие такого взаимоотношения приводит к возникновению проблем при проектировании БД. </a:t>
            </a:r>
          </a:p>
          <a:p>
            <a:pPr algn="just"/>
            <a:endParaRPr lang="ru-RU" dirty="0" smtClean="0">
              <a:latin typeface="Times New Roman" panose="02020603050405020304" pitchFamily="18" charset="0"/>
              <a:cs typeface="Times New Roman" panose="02020603050405020304" pitchFamily="18" charset="0"/>
            </a:endParaRPr>
          </a:p>
          <a:p>
            <a:pPr algn="ctr"/>
            <a:r>
              <a:rPr lang="ru-RU" b="1" i="1" dirty="0" smtClean="0">
                <a:latin typeface="Times New Roman" panose="02020603050405020304" pitchFamily="18" charset="0"/>
                <a:cs typeface="Times New Roman" panose="02020603050405020304" pitchFamily="18" charset="0"/>
              </a:rPr>
              <a:t>Пример:</a:t>
            </a:r>
            <a:endParaRPr lang="ru-RU" b="1" i="1" dirty="0">
              <a:latin typeface="Times New Roman" panose="02020603050405020304" pitchFamily="18" charset="0"/>
              <a:cs typeface="Times New Roman" panose="02020603050405020304" pitchFamily="18" charset="0"/>
            </a:endParaRPr>
          </a:p>
          <a:p>
            <a:pPr algn="just"/>
            <a:r>
              <a:rPr lang="ru-RU" dirty="0" smtClean="0">
                <a:latin typeface="Times New Roman" panose="02020603050405020304" pitchFamily="18" charset="0"/>
                <a:cs typeface="Times New Roman" panose="02020603050405020304" pitchFamily="18" charset="0"/>
              </a:rPr>
              <a:t>	Заказ может состоять из нескольких пунктов; каждый пункт (товар) может фигурировать в более чем одном заказе.</a:t>
            </a:r>
            <a:endParaRPr lang="ru-RU" dirty="0">
              <a:latin typeface="Times New Roman" panose="02020603050405020304" pitchFamily="18" charset="0"/>
              <a:cs typeface="Times New Roman" panose="02020603050405020304" pitchFamily="18" charset="0"/>
            </a:endParaRPr>
          </a:p>
        </p:txBody>
      </p:sp>
      <p:sp>
        <p:nvSpPr>
          <p:cNvPr id="3" name="AutoShape 2" descr="http://moskow-chek.ru/wp-content/uploads/2019/05/tovarniy-check.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575" y="3577519"/>
            <a:ext cx="4560441" cy="29988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Прямоугольник 4"/>
          <p:cNvSpPr/>
          <p:nvPr/>
        </p:nvSpPr>
        <p:spPr>
          <a:xfrm>
            <a:off x="2051720" y="3073692"/>
            <a:ext cx="1098121" cy="369332"/>
          </a:xfrm>
          <a:prstGeom prst="rect">
            <a:avLst/>
          </a:prstGeom>
        </p:spPr>
        <p:txBody>
          <a:bodyPr wrap="none">
            <a:spAutoFit/>
          </a:bodyPr>
          <a:lstStyle/>
          <a:p>
            <a:r>
              <a:rPr lang="ru-RU" dirty="0" smtClean="0">
                <a:latin typeface="Times New Roman" panose="02020603050405020304" pitchFamily="18" charset="0"/>
                <a:cs typeface="Times New Roman" panose="02020603050405020304" pitchFamily="18" charset="0"/>
              </a:rPr>
              <a:t>Заказ №1</a:t>
            </a:r>
            <a:endParaRPr lang="ru-RU" dirty="0"/>
          </a:p>
        </p:txBody>
      </p:sp>
      <p:sp>
        <p:nvSpPr>
          <p:cNvPr id="8" name="Прямоугольник 7"/>
          <p:cNvSpPr/>
          <p:nvPr/>
        </p:nvSpPr>
        <p:spPr>
          <a:xfrm>
            <a:off x="6228184" y="3074678"/>
            <a:ext cx="1098121" cy="369332"/>
          </a:xfrm>
          <a:prstGeom prst="rect">
            <a:avLst/>
          </a:prstGeom>
        </p:spPr>
        <p:txBody>
          <a:bodyPr wrap="none">
            <a:spAutoFit/>
          </a:bodyPr>
          <a:lstStyle/>
          <a:p>
            <a:r>
              <a:rPr lang="ru-RU" dirty="0" smtClean="0">
                <a:latin typeface="Times New Roman" panose="02020603050405020304" pitchFamily="18" charset="0"/>
                <a:cs typeface="Times New Roman" panose="02020603050405020304" pitchFamily="18" charset="0"/>
              </a:rPr>
              <a:t>Заказ №2</a:t>
            </a:r>
            <a:endParaRPr lang="ru-RU" dirty="0"/>
          </a:p>
        </p:txBody>
      </p:sp>
      <p:pic>
        <p:nvPicPr>
          <p:cNvPr id="205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9143" y="3597426"/>
            <a:ext cx="3955345" cy="278390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351623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99008" y="44624"/>
            <a:ext cx="8779134" cy="504056"/>
          </a:xfrm>
        </p:spPr>
        <p:txBody>
          <a:bodyPr>
            <a:normAutofit fontScale="90000"/>
          </a:bodyPr>
          <a:lstStyle/>
          <a:p>
            <a:r>
              <a:rPr lang="ru-RU" sz="2800" b="1" dirty="0">
                <a:latin typeface="Times New Roman" pitchFamily="18" charset="0"/>
                <a:cs typeface="Times New Roman" pitchFamily="18" charset="0"/>
              </a:rPr>
              <a:t>Реляционная </a:t>
            </a:r>
            <a:r>
              <a:rPr lang="ru-RU" sz="2800" b="1" dirty="0" smtClean="0">
                <a:latin typeface="Times New Roman" pitchFamily="18" charset="0"/>
                <a:cs typeface="Times New Roman" pitchFamily="18" charset="0"/>
              </a:rPr>
              <a:t>модель</a:t>
            </a:r>
            <a:r>
              <a:rPr lang="ru-RU" sz="2800" b="1" dirty="0">
                <a:latin typeface="Times New Roman" pitchFamily="18" charset="0"/>
                <a:cs typeface="Times New Roman" pitchFamily="18" charset="0"/>
              </a:rPr>
              <a:t>. Сущность </a:t>
            </a:r>
            <a:r>
              <a:rPr lang="ru-RU" sz="2800" b="1" dirty="0" smtClean="0">
                <a:latin typeface="Times New Roman" pitchFamily="18" charset="0"/>
                <a:cs typeface="Times New Roman" pitchFamily="18" charset="0"/>
              </a:rPr>
              <a:t>и атрибуты</a:t>
            </a:r>
            <a:r>
              <a:rPr lang="ru-RU" sz="2800" b="1" dirty="0">
                <a:latin typeface="Times New Roman" pitchFamily="18" charset="0"/>
                <a:cs typeface="Times New Roman" pitchFamily="18" charset="0"/>
              </a:rPr>
              <a:t>.</a:t>
            </a:r>
            <a:endParaRPr lang="ru-RU" sz="2800" b="1" dirty="0"/>
          </a:p>
        </p:txBody>
      </p:sp>
      <p:sp>
        <p:nvSpPr>
          <p:cNvPr id="4" name="TextBox 3"/>
          <p:cNvSpPr txBox="1"/>
          <p:nvPr/>
        </p:nvSpPr>
        <p:spPr>
          <a:xfrm>
            <a:off x="8676456" y="6381328"/>
            <a:ext cx="418704" cy="369332"/>
          </a:xfrm>
          <a:prstGeom prst="rect">
            <a:avLst/>
          </a:prstGeom>
          <a:noFill/>
        </p:spPr>
        <p:txBody>
          <a:bodyPr wrap="none" rtlCol="0">
            <a:spAutoFit/>
          </a:bodyPr>
          <a:lstStyle/>
          <a:p>
            <a:r>
              <a:rPr lang="ru-RU" dirty="0" smtClean="0"/>
              <a:t>17</a:t>
            </a:r>
            <a:endParaRPr lang="ru-RU" dirty="0"/>
          </a:p>
        </p:txBody>
      </p:sp>
      <p:sp>
        <p:nvSpPr>
          <p:cNvPr id="3" name="Прямоугольник 2"/>
          <p:cNvSpPr/>
          <p:nvPr/>
        </p:nvSpPr>
        <p:spPr>
          <a:xfrm>
            <a:off x="395536" y="764704"/>
            <a:ext cx="8280920" cy="3693319"/>
          </a:xfrm>
          <a:prstGeom prst="rect">
            <a:avLst/>
          </a:prstGeom>
        </p:spPr>
        <p:txBody>
          <a:bodyPr wrap="square">
            <a:spAutoFit/>
          </a:bodyPr>
          <a:lstStyle/>
          <a:p>
            <a:pPr algn="just"/>
            <a:r>
              <a:rPr lang="ru-RU" dirty="0">
                <a:latin typeface="Times New Roman" panose="02020603050405020304" pitchFamily="18" charset="0"/>
                <a:cs typeface="Times New Roman" panose="02020603050405020304" pitchFamily="18" charset="0"/>
              </a:rPr>
              <a:t>	Тип </a:t>
            </a:r>
            <a:r>
              <a:rPr lang="ru-RU" dirty="0" smtClean="0">
                <a:latin typeface="Times New Roman" panose="02020603050405020304" pitchFamily="18" charset="0"/>
                <a:cs typeface="Times New Roman" panose="02020603050405020304" pitchFamily="18" charset="0"/>
              </a:rPr>
              <a:t>сущности (</a:t>
            </a:r>
            <a:r>
              <a:rPr lang="ru-RU" dirty="0" err="1" smtClean="0">
                <a:latin typeface="Times New Roman" panose="02020603050405020304" pitchFamily="18" charset="0"/>
                <a:cs typeface="Times New Roman" panose="02020603050405020304" pitchFamily="18" charset="0"/>
              </a:rPr>
              <a:t>entity</a:t>
            </a:r>
            <a:r>
              <a:rPr lang="ru-RU" dirty="0">
                <a:latin typeface="Times New Roman" panose="02020603050405020304" pitchFamily="18" charset="0"/>
                <a:cs typeface="Times New Roman" panose="02020603050405020304" pitchFamily="18" charset="0"/>
              </a:rPr>
              <a:t>) – это класс однотипных объектов, о которых следует </a:t>
            </a:r>
            <a:r>
              <a:rPr lang="ru-RU" dirty="0" smtClean="0">
                <a:latin typeface="Times New Roman" panose="02020603050405020304" pitchFamily="18" charset="0"/>
                <a:cs typeface="Times New Roman" panose="02020603050405020304" pitchFamily="18" charset="0"/>
              </a:rPr>
              <a:t>хранить информацию </a:t>
            </a:r>
            <a:r>
              <a:rPr lang="ru-RU" dirty="0">
                <a:latin typeface="Times New Roman" panose="02020603050405020304" pitchFamily="18" charset="0"/>
                <a:cs typeface="Times New Roman" panose="02020603050405020304" pitchFamily="18" charset="0"/>
              </a:rPr>
              <a:t>в </a:t>
            </a:r>
            <a:r>
              <a:rPr lang="ru-RU" dirty="0" smtClean="0">
                <a:latin typeface="Times New Roman" panose="02020603050405020304" pitchFamily="18" charset="0"/>
                <a:cs typeface="Times New Roman" panose="02020603050405020304" pitchFamily="18" charset="0"/>
              </a:rPr>
              <a:t>БД.</a:t>
            </a:r>
          </a:p>
          <a:p>
            <a:pPr algn="just"/>
            <a:r>
              <a:rPr lang="ru-RU" dirty="0">
                <a:latin typeface="Times New Roman" panose="02020603050405020304" pitchFamily="18" charset="0"/>
                <a:cs typeface="Times New Roman" panose="02020603050405020304" pitchFamily="18" charset="0"/>
              </a:rPr>
              <a:t>	</a:t>
            </a:r>
            <a:r>
              <a:rPr lang="ru-RU" dirty="0" smtClean="0">
                <a:latin typeface="Times New Roman" panose="02020603050405020304" pitchFamily="18" charset="0"/>
                <a:cs typeface="Times New Roman" panose="02020603050405020304" pitchFamily="18" charset="0"/>
              </a:rPr>
              <a:t>В </a:t>
            </a:r>
            <a:r>
              <a:rPr lang="ru-RU" dirty="0">
                <a:latin typeface="Times New Roman" panose="02020603050405020304" pitchFamily="18" charset="0"/>
                <a:cs typeface="Times New Roman" panose="02020603050405020304" pitchFamily="18" charset="0"/>
              </a:rPr>
              <a:t>90 % случаев сущность – это какой-то объект, </a:t>
            </a:r>
            <a:r>
              <a:rPr lang="ru-RU" dirty="0" smtClean="0">
                <a:latin typeface="Times New Roman" panose="02020603050405020304" pitchFamily="18" charset="0"/>
                <a:cs typeface="Times New Roman" panose="02020603050405020304" pitchFamily="18" charset="0"/>
              </a:rPr>
              <a:t>отвечающий </a:t>
            </a:r>
            <a:r>
              <a:rPr lang="ru-RU" dirty="0">
                <a:latin typeface="Times New Roman" panose="02020603050405020304" pitchFamily="18" charset="0"/>
                <a:cs typeface="Times New Roman" panose="02020603050405020304" pitchFamily="18" charset="0"/>
              </a:rPr>
              <a:t>на вопрос «Кто?» или «Что?». В базе данных библиотеки на </a:t>
            </a:r>
            <a:r>
              <a:rPr lang="ru-RU" dirty="0" smtClean="0">
                <a:latin typeface="Times New Roman" panose="02020603050405020304" pitchFamily="18" charset="0"/>
                <a:cs typeface="Times New Roman" panose="02020603050405020304" pitchFamily="18" charset="0"/>
              </a:rPr>
              <a:t>роль сущностей </a:t>
            </a:r>
            <a:r>
              <a:rPr lang="ru-RU" dirty="0">
                <a:latin typeface="Times New Roman" panose="02020603050405020304" pitchFamily="18" charset="0"/>
                <a:cs typeface="Times New Roman" panose="02020603050405020304" pitchFamily="18" charset="0"/>
              </a:rPr>
              <a:t>претендуют такие одушевленные и неодушевленные </a:t>
            </a:r>
            <a:r>
              <a:rPr lang="ru-RU" dirty="0" smtClean="0">
                <a:latin typeface="Times New Roman" panose="02020603050405020304" pitchFamily="18" charset="0"/>
                <a:cs typeface="Times New Roman" panose="02020603050405020304" pitchFamily="18" charset="0"/>
              </a:rPr>
              <a:t>объекты</a:t>
            </a:r>
            <a:r>
              <a:rPr lang="ru-RU" dirty="0">
                <a:latin typeface="Times New Roman" panose="02020603050405020304" pitchFamily="18" charset="0"/>
                <a:cs typeface="Times New Roman" panose="02020603050405020304" pitchFamily="18" charset="0"/>
              </a:rPr>
              <a:t>, как автор, книга, издательство, читатель. Совсем не </a:t>
            </a:r>
            <a:r>
              <a:rPr lang="ru-RU" dirty="0" smtClean="0">
                <a:latin typeface="Times New Roman" panose="02020603050405020304" pitchFamily="18" charset="0"/>
                <a:cs typeface="Times New Roman" panose="02020603050405020304" pitchFamily="18" charset="0"/>
              </a:rPr>
              <a:t>обязательно, чтобы </a:t>
            </a:r>
            <a:r>
              <a:rPr lang="ru-RU" dirty="0">
                <a:latin typeface="Times New Roman" panose="02020603050405020304" pitchFamily="18" charset="0"/>
                <a:cs typeface="Times New Roman" panose="02020603050405020304" pitchFamily="18" charset="0"/>
              </a:rPr>
              <a:t>сущность соответствовала объектам реального мира, </a:t>
            </a:r>
            <a:r>
              <a:rPr lang="ru-RU" dirty="0" smtClean="0">
                <a:latin typeface="Times New Roman" panose="02020603050405020304" pitchFamily="18" charset="0"/>
                <a:cs typeface="Times New Roman" panose="02020603050405020304" pitchFamily="18" charset="0"/>
              </a:rPr>
              <a:t>напротив, она </a:t>
            </a:r>
            <a:r>
              <a:rPr lang="ru-RU" dirty="0">
                <a:latin typeface="Times New Roman" panose="02020603050405020304" pitchFamily="18" charset="0"/>
                <a:cs typeface="Times New Roman" panose="02020603050405020304" pitchFamily="18" charset="0"/>
              </a:rPr>
              <a:t>может моделировать и отвлеченные понятия, допустим </a:t>
            </a:r>
            <a:r>
              <a:rPr lang="ru-RU" dirty="0" smtClean="0">
                <a:latin typeface="Times New Roman" panose="02020603050405020304" pitchFamily="18" charset="0"/>
                <a:cs typeface="Times New Roman" panose="02020603050405020304" pitchFamily="18" charset="0"/>
              </a:rPr>
              <a:t>выраженные </a:t>
            </a:r>
            <a:r>
              <a:rPr lang="ru-RU" dirty="0">
                <a:latin typeface="Times New Roman" panose="02020603050405020304" pitchFamily="18" charset="0"/>
                <a:cs typeface="Times New Roman" panose="02020603050405020304" pitchFamily="18" charset="0"/>
              </a:rPr>
              <a:t>в особых отношениях между </a:t>
            </a:r>
            <a:r>
              <a:rPr lang="ru-RU" dirty="0" smtClean="0">
                <a:latin typeface="Times New Roman" panose="02020603050405020304" pitchFamily="18" charset="0"/>
                <a:cs typeface="Times New Roman" panose="02020603050405020304" pitchFamily="18" charset="0"/>
              </a:rPr>
              <a:t>сущностями</a:t>
            </a:r>
          </a:p>
          <a:p>
            <a:pPr algn="just"/>
            <a:endParaRPr lang="ru-RU" dirty="0" smtClean="0">
              <a:latin typeface="Times New Roman" panose="02020603050405020304" pitchFamily="18" charset="0"/>
              <a:cs typeface="Times New Roman" panose="02020603050405020304" pitchFamily="18" charset="0"/>
            </a:endParaRPr>
          </a:p>
          <a:p>
            <a:pPr algn="ctr"/>
            <a:r>
              <a:rPr lang="ru-RU" b="1" i="1" dirty="0" smtClean="0">
                <a:latin typeface="Times New Roman" panose="02020603050405020304" pitchFamily="18" charset="0"/>
                <a:cs typeface="Times New Roman" panose="02020603050405020304" pitchFamily="18" charset="0"/>
              </a:rPr>
              <a:t>Пример:</a:t>
            </a:r>
            <a:endParaRPr lang="ru-RU" b="1" i="1" dirty="0">
              <a:latin typeface="Times New Roman" panose="02020603050405020304" pitchFamily="18" charset="0"/>
              <a:cs typeface="Times New Roman" panose="02020603050405020304" pitchFamily="18" charset="0"/>
            </a:endParaRPr>
          </a:p>
          <a:p>
            <a:pPr algn="just"/>
            <a:r>
              <a:rPr lang="ru-RU" dirty="0" smtClean="0">
                <a:latin typeface="Times New Roman" panose="02020603050405020304" pitchFamily="18" charset="0"/>
                <a:cs typeface="Times New Roman" panose="02020603050405020304" pitchFamily="18" charset="0"/>
              </a:rPr>
              <a:t>	Экземпляр сущности (или </a:t>
            </a:r>
            <a:r>
              <a:rPr lang="ru-RU" dirty="0">
                <a:latin typeface="Times New Roman" panose="02020603050405020304" pitchFamily="18" charset="0"/>
                <a:cs typeface="Times New Roman" panose="02020603050405020304" pitchFamily="18" charset="0"/>
              </a:rPr>
              <a:t>просто сущность) – это конкретная реализация объекта. Для </a:t>
            </a:r>
            <a:r>
              <a:rPr lang="ru-RU" dirty="0" smtClean="0">
                <a:latin typeface="Times New Roman" panose="02020603050405020304" pitchFamily="18" charset="0"/>
                <a:cs typeface="Times New Roman" panose="02020603050405020304" pitchFamily="18" charset="0"/>
              </a:rPr>
              <a:t>сущности </a:t>
            </a:r>
            <a:r>
              <a:rPr lang="ru-RU" dirty="0">
                <a:latin typeface="Times New Roman" panose="02020603050405020304" pitchFamily="18" charset="0"/>
                <a:cs typeface="Times New Roman" panose="02020603050405020304" pitchFamily="18" charset="0"/>
              </a:rPr>
              <a:t>«автор» – это Уильям Шекспир и Лев Толстой, для сущности «</a:t>
            </a:r>
            <a:r>
              <a:rPr lang="ru-RU" dirty="0" smtClean="0">
                <a:latin typeface="Times New Roman" panose="02020603050405020304" pitchFamily="18" charset="0"/>
                <a:cs typeface="Times New Roman" panose="02020603050405020304" pitchFamily="18" charset="0"/>
              </a:rPr>
              <a:t>книга</a:t>
            </a:r>
            <a:r>
              <a:rPr lang="ru-RU" dirty="0">
                <a:latin typeface="Times New Roman" panose="02020603050405020304" pitchFamily="18" charset="0"/>
                <a:cs typeface="Times New Roman" panose="02020603050405020304" pitchFamily="18" charset="0"/>
              </a:rPr>
              <a:t>» это «Ромео и Джульетта» и «Война и мир».</a:t>
            </a: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31840" y="4458023"/>
            <a:ext cx="3057525" cy="22907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747196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99008" y="44624"/>
            <a:ext cx="8779134" cy="504056"/>
          </a:xfrm>
        </p:spPr>
        <p:txBody>
          <a:bodyPr>
            <a:normAutofit fontScale="90000"/>
          </a:bodyPr>
          <a:lstStyle/>
          <a:p>
            <a:r>
              <a:rPr lang="ru-RU" sz="2800" b="1" dirty="0">
                <a:latin typeface="Times New Roman" pitchFamily="18" charset="0"/>
                <a:cs typeface="Times New Roman" pitchFamily="18" charset="0"/>
              </a:rPr>
              <a:t>Реляционная </a:t>
            </a:r>
            <a:r>
              <a:rPr lang="ru-RU" sz="2800" b="1" dirty="0" smtClean="0">
                <a:latin typeface="Times New Roman" pitchFamily="18" charset="0"/>
                <a:cs typeface="Times New Roman" pitchFamily="18" charset="0"/>
              </a:rPr>
              <a:t>модель</a:t>
            </a:r>
            <a:r>
              <a:rPr lang="ru-RU" sz="2800" b="1" dirty="0">
                <a:latin typeface="Times New Roman" pitchFamily="18" charset="0"/>
                <a:cs typeface="Times New Roman" pitchFamily="18" charset="0"/>
              </a:rPr>
              <a:t>. Сущность </a:t>
            </a:r>
            <a:r>
              <a:rPr lang="ru-RU" sz="2800" b="1" dirty="0" smtClean="0">
                <a:latin typeface="Times New Roman" pitchFamily="18" charset="0"/>
                <a:cs typeface="Times New Roman" pitchFamily="18" charset="0"/>
              </a:rPr>
              <a:t>и атрибуты</a:t>
            </a:r>
            <a:r>
              <a:rPr lang="ru-RU" sz="2800" b="1" dirty="0">
                <a:latin typeface="Times New Roman" pitchFamily="18" charset="0"/>
                <a:cs typeface="Times New Roman" pitchFamily="18" charset="0"/>
              </a:rPr>
              <a:t>.</a:t>
            </a:r>
            <a:endParaRPr lang="ru-RU" sz="2800" b="1" dirty="0"/>
          </a:p>
        </p:txBody>
      </p:sp>
      <p:sp>
        <p:nvSpPr>
          <p:cNvPr id="4" name="TextBox 3"/>
          <p:cNvSpPr txBox="1"/>
          <p:nvPr/>
        </p:nvSpPr>
        <p:spPr>
          <a:xfrm>
            <a:off x="8676456" y="6381328"/>
            <a:ext cx="418704" cy="369332"/>
          </a:xfrm>
          <a:prstGeom prst="rect">
            <a:avLst/>
          </a:prstGeom>
          <a:noFill/>
        </p:spPr>
        <p:txBody>
          <a:bodyPr wrap="none" rtlCol="0">
            <a:spAutoFit/>
          </a:bodyPr>
          <a:lstStyle/>
          <a:p>
            <a:r>
              <a:rPr lang="ru-RU" dirty="0" smtClean="0"/>
              <a:t>18</a:t>
            </a:r>
            <a:endParaRPr lang="ru-RU" dirty="0"/>
          </a:p>
        </p:txBody>
      </p:sp>
      <p:sp>
        <p:nvSpPr>
          <p:cNvPr id="3" name="Прямоугольник 2"/>
          <p:cNvSpPr/>
          <p:nvPr/>
        </p:nvSpPr>
        <p:spPr>
          <a:xfrm>
            <a:off x="179512" y="548680"/>
            <a:ext cx="8798630" cy="2585323"/>
          </a:xfrm>
          <a:prstGeom prst="rect">
            <a:avLst/>
          </a:prstGeom>
        </p:spPr>
        <p:txBody>
          <a:bodyPr wrap="square">
            <a:spAutoFit/>
          </a:bodyPr>
          <a:lstStyle/>
          <a:p>
            <a:pPr algn="just"/>
            <a:r>
              <a:rPr lang="ru-RU" dirty="0">
                <a:latin typeface="Times New Roman" panose="02020603050405020304" pitchFamily="18" charset="0"/>
                <a:cs typeface="Times New Roman" panose="02020603050405020304" pitchFamily="18" charset="0"/>
              </a:rPr>
              <a:t>	У любой сущности есть свои характеристики. У сущности «</a:t>
            </a:r>
            <a:r>
              <a:rPr lang="ru-RU" dirty="0" smtClean="0">
                <a:latin typeface="Times New Roman" panose="02020603050405020304" pitchFamily="18" charset="0"/>
                <a:cs typeface="Times New Roman" panose="02020603050405020304" pitchFamily="18" charset="0"/>
              </a:rPr>
              <a:t>самолет» из </a:t>
            </a:r>
            <a:r>
              <a:rPr lang="ru-RU" dirty="0">
                <a:latin typeface="Times New Roman" panose="02020603050405020304" pitchFamily="18" charset="0"/>
                <a:cs typeface="Times New Roman" panose="02020603050405020304" pitchFamily="18" charset="0"/>
              </a:rPr>
              <a:t>базы данных авиакомпании таких характеристик сотни. Это </a:t>
            </a:r>
            <a:r>
              <a:rPr lang="ru-RU" dirty="0" smtClean="0">
                <a:latin typeface="Times New Roman" panose="02020603050405020304" pitchFamily="18" charset="0"/>
                <a:cs typeface="Times New Roman" panose="02020603050405020304" pitchFamily="18" charset="0"/>
              </a:rPr>
              <a:t>марка, максимальная </a:t>
            </a:r>
            <a:r>
              <a:rPr lang="ru-RU" dirty="0">
                <a:latin typeface="Times New Roman" panose="02020603050405020304" pitchFamily="18" charset="0"/>
                <a:cs typeface="Times New Roman" panose="02020603050405020304" pitchFamily="18" charset="0"/>
              </a:rPr>
              <a:t>скорость полета, число посадочных мест, </a:t>
            </a:r>
            <a:r>
              <a:rPr lang="ru-RU" dirty="0" smtClean="0">
                <a:latin typeface="Times New Roman" panose="02020603050405020304" pitchFamily="18" charset="0"/>
                <a:cs typeface="Times New Roman" panose="02020603050405020304" pitchFamily="18" charset="0"/>
              </a:rPr>
              <a:t>грузоподъемность</a:t>
            </a:r>
            <a:r>
              <a:rPr lang="ru-RU" dirty="0">
                <a:latin typeface="Times New Roman" panose="02020603050405020304" pitchFamily="18" charset="0"/>
                <a:cs typeface="Times New Roman" panose="02020603050405020304" pitchFamily="18" charset="0"/>
              </a:rPr>
              <a:t>, дата выпуска, цвет фюзеляжа и многое-многое другое. У </a:t>
            </a:r>
            <a:r>
              <a:rPr lang="ru-RU" dirty="0" smtClean="0">
                <a:latin typeface="Times New Roman" panose="02020603050405020304" pitchFamily="18" charset="0"/>
                <a:cs typeface="Times New Roman" panose="02020603050405020304" pitchFamily="18" charset="0"/>
              </a:rPr>
              <a:t>сущности «читатель</a:t>
            </a:r>
            <a:r>
              <a:rPr lang="ru-RU" dirty="0">
                <a:latin typeface="Times New Roman" panose="02020603050405020304" pitchFamily="18" charset="0"/>
                <a:cs typeface="Times New Roman" panose="02020603050405020304" pitchFamily="18" charset="0"/>
              </a:rPr>
              <a:t>» отличительных признаков не меньше, а может быть </a:t>
            </a:r>
            <a:r>
              <a:rPr lang="ru-RU" dirty="0" smtClean="0">
                <a:latin typeface="Times New Roman" panose="02020603050405020304" pitchFamily="18" charset="0"/>
                <a:cs typeface="Times New Roman" panose="02020603050405020304" pitchFamily="18" charset="0"/>
              </a:rPr>
              <a:t>и больше</a:t>
            </a:r>
            <a:r>
              <a:rPr lang="ru-RU" dirty="0">
                <a:latin typeface="Times New Roman" panose="02020603050405020304" pitchFamily="18" charset="0"/>
                <a:cs typeface="Times New Roman" panose="02020603050405020304" pitchFamily="18" charset="0"/>
              </a:rPr>
              <a:t>, чем у летательного аппарата. В счет может пойти все, </a:t>
            </a:r>
            <a:r>
              <a:rPr lang="ru-RU" dirty="0" smtClean="0">
                <a:latin typeface="Times New Roman" panose="02020603050405020304" pitchFamily="18" charset="0"/>
                <a:cs typeface="Times New Roman" panose="02020603050405020304" pitchFamily="18" charset="0"/>
              </a:rPr>
              <a:t>начиная с </a:t>
            </a:r>
            <a:r>
              <a:rPr lang="ru-RU" dirty="0">
                <a:latin typeface="Times New Roman" panose="02020603050405020304" pitchFamily="18" charset="0"/>
                <a:cs typeface="Times New Roman" panose="02020603050405020304" pitchFamily="18" charset="0"/>
              </a:rPr>
              <a:t>цвета глаз и заканчивая размером обуви. Однако в библиотечной </a:t>
            </a:r>
            <a:r>
              <a:rPr lang="ru-RU" dirty="0" smtClean="0">
                <a:latin typeface="Times New Roman" panose="02020603050405020304" pitchFamily="18" charset="0"/>
                <a:cs typeface="Times New Roman" panose="02020603050405020304" pitchFamily="18" charset="0"/>
              </a:rPr>
              <a:t>базе данных </a:t>
            </a:r>
            <a:r>
              <a:rPr lang="ru-RU" dirty="0">
                <a:latin typeface="Times New Roman" panose="02020603050405020304" pitchFamily="18" charset="0"/>
                <a:cs typeface="Times New Roman" panose="02020603050405020304" pitchFamily="18" charset="0"/>
              </a:rPr>
              <a:t>вряд ли стоит учитывать рост, вес и отпечатки пальцев </a:t>
            </a:r>
            <a:r>
              <a:rPr lang="ru-RU" dirty="0" smtClean="0">
                <a:latin typeface="Times New Roman" panose="02020603050405020304" pitchFamily="18" charset="0"/>
                <a:cs typeface="Times New Roman" panose="02020603050405020304" pitchFamily="18" charset="0"/>
              </a:rPr>
              <a:t>клиента. Гораздо </a:t>
            </a:r>
            <a:r>
              <a:rPr lang="ru-RU" dirty="0">
                <a:latin typeface="Times New Roman" panose="02020603050405020304" pitchFamily="18" charset="0"/>
                <a:cs typeface="Times New Roman" panose="02020603050405020304" pitchFamily="18" charset="0"/>
              </a:rPr>
              <a:t>полезнее знать имя, домашний адрес и номер телефона. </a:t>
            </a:r>
            <a:r>
              <a:rPr lang="ru-RU" dirty="0" smtClean="0">
                <a:latin typeface="Times New Roman" panose="02020603050405020304" pitchFamily="18" charset="0"/>
                <a:cs typeface="Times New Roman" panose="02020603050405020304" pitchFamily="18" charset="0"/>
              </a:rPr>
              <a:t>Отличительные </a:t>
            </a:r>
            <a:r>
              <a:rPr lang="ru-RU" dirty="0">
                <a:latin typeface="Times New Roman" panose="02020603050405020304" pitchFamily="18" charset="0"/>
                <a:cs typeface="Times New Roman" panose="02020603050405020304" pitchFamily="18" charset="0"/>
              </a:rPr>
              <a:t>свойства сущности называют </a:t>
            </a:r>
            <a:r>
              <a:rPr lang="ru-RU" b="1" i="1" dirty="0">
                <a:latin typeface="Times New Roman" panose="02020603050405020304" pitchFamily="18" charset="0"/>
                <a:cs typeface="Times New Roman" panose="02020603050405020304" pitchFamily="18" charset="0"/>
              </a:rPr>
              <a:t>атрибутами</a:t>
            </a:r>
            <a:r>
              <a:rPr lang="ru-RU" dirty="0">
                <a:latin typeface="Times New Roman" panose="02020603050405020304" pitchFamily="18" charset="0"/>
                <a:cs typeface="Times New Roman" panose="02020603050405020304" pitchFamily="18" charset="0"/>
              </a:rPr>
              <a:t>.</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6528" y="2891639"/>
            <a:ext cx="4859928" cy="38465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938240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99008" y="44624"/>
            <a:ext cx="8779134" cy="504056"/>
          </a:xfrm>
        </p:spPr>
        <p:txBody>
          <a:bodyPr>
            <a:normAutofit fontScale="90000"/>
          </a:bodyPr>
          <a:lstStyle/>
          <a:p>
            <a:r>
              <a:rPr lang="ru-RU" sz="2800" b="1" dirty="0">
                <a:latin typeface="Times New Roman" pitchFamily="18" charset="0"/>
                <a:cs typeface="Times New Roman" pitchFamily="18" charset="0"/>
              </a:rPr>
              <a:t>Реляционная </a:t>
            </a:r>
            <a:r>
              <a:rPr lang="ru-RU" sz="2800" b="1" dirty="0" smtClean="0">
                <a:latin typeface="Times New Roman" pitchFamily="18" charset="0"/>
                <a:cs typeface="Times New Roman" pitchFamily="18" charset="0"/>
              </a:rPr>
              <a:t>модель</a:t>
            </a:r>
            <a:r>
              <a:rPr lang="ru-RU" sz="2800" b="1" dirty="0">
                <a:latin typeface="Times New Roman" pitchFamily="18" charset="0"/>
                <a:cs typeface="Times New Roman" pitchFamily="18" charset="0"/>
              </a:rPr>
              <a:t>. Сущность </a:t>
            </a:r>
            <a:r>
              <a:rPr lang="ru-RU" sz="2800" b="1" dirty="0" smtClean="0">
                <a:latin typeface="Times New Roman" pitchFamily="18" charset="0"/>
                <a:cs typeface="Times New Roman" pitchFamily="18" charset="0"/>
              </a:rPr>
              <a:t>и атрибуты</a:t>
            </a:r>
            <a:r>
              <a:rPr lang="ru-RU" sz="2800" b="1" dirty="0">
                <a:latin typeface="Times New Roman" pitchFamily="18" charset="0"/>
                <a:cs typeface="Times New Roman" pitchFamily="18" charset="0"/>
              </a:rPr>
              <a:t>.</a:t>
            </a:r>
            <a:endParaRPr lang="ru-RU" sz="2800" b="1" dirty="0"/>
          </a:p>
        </p:txBody>
      </p:sp>
      <p:sp>
        <p:nvSpPr>
          <p:cNvPr id="4" name="TextBox 3"/>
          <p:cNvSpPr txBox="1"/>
          <p:nvPr/>
        </p:nvSpPr>
        <p:spPr>
          <a:xfrm>
            <a:off x="8676456" y="6381328"/>
            <a:ext cx="418704" cy="369332"/>
          </a:xfrm>
          <a:prstGeom prst="rect">
            <a:avLst/>
          </a:prstGeom>
          <a:noFill/>
        </p:spPr>
        <p:txBody>
          <a:bodyPr wrap="none" rtlCol="0">
            <a:spAutoFit/>
          </a:bodyPr>
          <a:lstStyle/>
          <a:p>
            <a:r>
              <a:rPr lang="ru-RU" dirty="0" smtClean="0"/>
              <a:t>19</a:t>
            </a:r>
            <a:endParaRPr lang="ru-RU" dirty="0"/>
          </a:p>
        </p:txBody>
      </p:sp>
      <p:sp>
        <p:nvSpPr>
          <p:cNvPr id="3" name="Прямоугольник 2"/>
          <p:cNvSpPr/>
          <p:nvPr/>
        </p:nvSpPr>
        <p:spPr>
          <a:xfrm>
            <a:off x="179512" y="548680"/>
            <a:ext cx="8798630" cy="3416320"/>
          </a:xfrm>
          <a:prstGeom prst="rect">
            <a:avLst/>
          </a:prstGeom>
        </p:spPr>
        <p:txBody>
          <a:bodyPr wrap="square">
            <a:spAutoFit/>
          </a:bodyPr>
          <a:lstStyle/>
          <a:p>
            <a:pPr algn="just"/>
            <a:r>
              <a:rPr lang="ru-RU" dirty="0" smtClean="0">
                <a:latin typeface="Times New Roman" panose="02020603050405020304" pitchFamily="18" charset="0"/>
                <a:cs typeface="Times New Roman" panose="02020603050405020304" pitchFamily="18" charset="0"/>
              </a:rPr>
              <a:t>	Атрибуты </a:t>
            </a:r>
            <a:r>
              <a:rPr lang="ru-RU" dirty="0">
                <a:latin typeface="Times New Roman" panose="02020603050405020304" pitchFamily="18" charset="0"/>
                <a:cs typeface="Times New Roman" panose="02020603050405020304" pitchFamily="18" charset="0"/>
              </a:rPr>
              <a:t>могут быть </a:t>
            </a:r>
            <a:r>
              <a:rPr lang="ru-RU" b="1" i="1" dirty="0">
                <a:latin typeface="Times New Roman" panose="02020603050405020304" pitchFamily="18" charset="0"/>
                <a:cs typeface="Times New Roman" panose="02020603050405020304" pitchFamily="18" charset="0"/>
              </a:rPr>
              <a:t>простыми</a:t>
            </a:r>
            <a:r>
              <a:rPr lang="ru-RU" dirty="0">
                <a:latin typeface="Times New Roman" panose="02020603050405020304" pitchFamily="18" charset="0"/>
                <a:cs typeface="Times New Roman" panose="02020603050405020304" pitchFamily="18" charset="0"/>
              </a:rPr>
              <a:t> (например, название города, в </a:t>
            </a:r>
            <a:r>
              <a:rPr lang="ru-RU" dirty="0" smtClean="0">
                <a:latin typeface="Times New Roman" panose="02020603050405020304" pitchFamily="18" charset="0"/>
                <a:cs typeface="Times New Roman" panose="02020603050405020304" pitchFamily="18" charset="0"/>
              </a:rPr>
              <a:t>который </a:t>
            </a:r>
            <a:r>
              <a:rPr lang="ru-RU" dirty="0">
                <a:latin typeface="Times New Roman" panose="02020603050405020304" pitchFamily="18" charset="0"/>
                <a:cs typeface="Times New Roman" panose="02020603050405020304" pitchFamily="18" charset="0"/>
              </a:rPr>
              <a:t>летит самолет) и </a:t>
            </a:r>
            <a:r>
              <a:rPr lang="ru-RU" b="1" i="1" dirty="0">
                <a:latin typeface="Times New Roman" panose="02020603050405020304" pitchFamily="18" charset="0"/>
                <a:cs typeface="Times New Roman" panose="02020603050405020304" pitchFamily="18" charset="0"/>
              </a:rPr>
              <a:t>составными </a:t>
            </a:r>
            <a:r>
              <a:rPr lang="ru-RU" dirty="0">
                <a:latin typeface="Times New Roman" panose="02020603050405020304" pitchFamily="18" charset="0"/>
                <a:cs typeface="Times New Roman" panose="02020603050405020304" pitchFamily="18" charset="0"/>
              </a:rPr>
              <a:t>(т. е. включать в себя несколько </a:t>
            </a:r>
            <a:r>
              <a:rPr lang="ru-RU" dirty="0" smtClean="0">
                <a:latin typeface="Times New Roman" panose="02020603050405020304" pitchFamily="18" charset="0"/>
                <a:cs typeface="Times New Roman" panose="02020603050405020304" pitchFamily="18" charset="0"/>
              </a:rPr>
              <a:t>простых атрибутов</a:t>
            </a:r>
            <a:r>
              <a:rPr lang="ru-RU" dirty="0">
                <a:latin typeface="Times New Roman" panose="02020603050405020304" pitchFamily="18" charset="0"/>
                <a:cs typeface="Times New Roman" panose="02020603050405020304" pitchFamily="18" charset="0"/>
              </a:rPr>
              <a:t>). В качестве составного атрибута выступает </a:t>
            </a:r>
            <a:r>
              <a:rPr lang="ru-RU" b="1" i="1" u="sng" dirty="0">
                <a:latin typeface="Times New Roman" panose="02020603050405020304" pitchFamily="18" charset="0"/>
                <a:cs typeface="Times New Roman" panose="02020603050405020304" pitchFamily="18" charset="0"/>
              </a:rPr>
              <a:t>адрес </a:t>
            </a:r>
            <a:r>
              <a:rPr lang="ru-RU" b="1" i="1" u="sng" dirty="0" smtClean="0">
                <a:latin typeface="Times New Roman" panose="02020603050405020304" pitchFamily="18" charset="0"/>
                <a:cs typeface="Times New Roman" panose="02020603050405020304" pitchFamily="18" charset="0"/>
              </a:rPr>
              <a:t>читателя</a:t>
            </a:r>
            <a:r>
              <a:rPr lang="ru-RU" dirty="0">
                <a:latin typeface="Times New Roman" panose="02020603050405020304" pitchFamily="18" charset="0"/>
                <a:cs typeface="Times New Roman" panose="02020603050405020304" pitchFamily="18" charset="0"/>
              </a:rPr>
              <a:t>. Здесь найдется место почтовому индексу, городу, улице, дому </a:t>
            </a:r>
            <a:r>
              <a:rPr lang="ru-RU" dirty="0" smtClean="0">
                <a:latin typeface="Times New Roman" panose="02020603050405020304" pitchFamily="18" charset="0"/>
                <a:cs typeface="Times New Roman" panose="02020603050405020304" pitchFamily="18" charset="0"/>
              </a:rPr>
              <a:t>и номеру </a:t>
            </a:r>
            <a:r>
              <a:rPr lang="ru-RU" dirty="0">
                <a:latin typeface="Times New Roman" panose="02020603050405020304" pitchFamily="18" charset="0"/>
                <a:cs typeface="Times New Roman" panose="02020603050405020304" pitchFamily="18" charset="0"/>
              </a:rPr>
              <a:t>квартиры. Атрибут может быть </a:t>
            </a:r>
            <a:r>
              <a:rPr lang="ru-RU" b="1" i="1" dirty="0">
                <a:latin typeface="Times New Roman" panose="02020603050405020304" pitchFamily="18" charset="0"/>
                <a:cs typeface="Times New Roman" panose="02020603050405020304" pitchFamily="18" charset="0"/>
              </a:rPr>
              <a:t>производным</a:t>
            </a:r>
            <a:r>
              <a:rPr lang="ru-RU" dirty="0">
                <a:latin typeface="Times New Roman" panose="02020603050405020304" pitchFamily="18" charset="0"/>
                <a:cs typeface="Times New Roman" panose="02020603050405020304" pitchFamily="18" charset="0"/>
              </a:rPr>
              <a:t>, то есть </a:t>
            </a:r>
            <a:r>
              <a:rPr lang="ru-RU" dirty="0" smtClean="0">
                <a:latin typeface="Times New Roman" panose="02020603050405020304" pitchFamily="18" charset="0"/>
                <a:cs typeface="Times New Roman" panose="02020603050405020304" pitchFamily="18" charset="0"/>
              </a:rPr>
              <a:t>полученным </a:t>
            </a:r>
            <a:r>
              <a:rPr lang="ru-RU" dirty="0">
                <a:latin typeface="Times New Roman" panose="02020603050405020304" pitchFamily="18" charset="0"/>
                <a:cs typeface="Times New Roman" panose="02020603050405020304" pitchFamily="18" charset="0"/>
              </a:rPr>
              <a:t>в результате проведения какой-то операции над другими </a:t>
            </a:r>
            <a:r>
              <a:rPr lang="ru-RU" dirty="0" smtClean="0">
                <a:latin typeface="Times New Roman" panose="02020603050405020304" pitchFamily="18" charset="0"/>
                <a:cs typeface="Times New Roman" panose="02020603050405020304" pitchFamily="18" charset="0"/>
              </a:rPr>
              <a:t>атрибутами</a:t>
            </a:r>
            <a:r>
              <a:rPr lang="ru-RU" dirty="0">
                <a:latin typeface="Times New Roman" panose="02020603050405020304" pitchFamily="18" charset="0"/>
                <a:cs typeface="Times New Roman" panose="02020603050405020304" pitchFamily="18" charset="0"/>
              </a:rPr>
              <a:t>. Подобные атрибуты часто встречаются при построении </a:t>
            </a:r>
            <a:r>
              <a:rPr lang="ru-RU" dirty="0" smtClean="0">
                <a:latin typeface="Times New Roman" panose="02020603050405020304" pitchFamily="18" charset="0"/>
                <a:cs typeface="Times New Roman" panose="02020603050405020304" pitchFamily="18" charset="0"/>
              </a:rPr>
              <a:t>различных бухгалтерских </a:t>
            </a:r>
            <a:r>
              <a:rPr lang="ru-RU" dirty="0">
                <a:latin typeface="Times New Roman" panose="02020603050405020304" pitchFamily="18" charset="0"/>
                <a:cs typeface="Times New Roman" panose="02020603050405020304" pitchFamily="18" charset="0"/>
              </a:rPr>
              <a:t>систем, например значение взимаемого с </a:t>
            </a:r>
            <a:r>
              <a:rPr lang="ru-RU" dirty="0" smtClean="0">
                <a:latin typeface="Times New Roman" panose="02020603050405020304" pitchFamily="18" charset="0"/>
                <a:cs typeface="Times New Roman" panose="02020603050405020304" pitchFamily="18" charset="0"/>
              </a:rPr>
              <a:t>сотрудников предприятия </a:t>
            </a:r>
            <a:r>
              <a:rPr lang="ru-RU" dirty="0">
                <a:latin typeface="Times New Roman" panose="02020603050405020304" pitchFamily="18" charset="0"/>
                <a:cs typeface="Times New Roman" panose="02020603050405020304" pitchFamily="18" charset="0"/>
              </a:rPr>
              <a:t>налога составляет определенный процент от </a:t>
            </a:r>
            <a:r>
              <a:rPr lang="ru-RU" dirty="0" smtClean="0">
                <a:latin typeface="Times New Roman" panose="02020603050405020304" pitchFamily="18" charset="0"/>
                <a:cs typeface="Times New Roman" panose="02020603050405020304" pitchFamily="18" charset="0"/>
              </a:rPr>
              <a:t>заработной платы </a:t>
            </a:r>
            <a:r>
              <a:rPr lang="ru-RU" dirty="0">
                <a:latin typeface="Times New Roman" panose="02020603050405020304" pitchFamily="18" charset="0"/>
                <a:cs typeface="Times New Roman" panose="02020603050405020304" pitchFamily="18" charset="0"/>
              </a:rPr>
              <a:t>этих служащих. Можно столкнуться с </a:t>
            </a:r>
            <a:r>
              <a:rPr lang="ru-RU" b="1" i="1" dirty="0">
                <a:latin typeface="Times New Roman" panose="02020603050405020304" pitchFamily="18" charset="0"/>
                <a:cs typeface="Times New Roman" panose="02020603050405020304" pitchFamily="18" charset="0"/>
              </a:rPr>
              <a:t>многозначными</a:t>
            </a:r>
            <a:r>
              <a:rPr lang="ru-RU" dirty="0">
                <a:latin typeface="Times New Roman" panose="02020603050405020304" pitchFamily="18" charset="0"/>
                <a:cs typeface="Times New Roman" panose="02020603050405020304" pitchFamily="18" charset="0"/>
              </a:rPr>
              <a:t> </a:t>
            </a:r>
            <a:r>
              <a:rPr lang="ru-RU" dirty="0" smtClean="0">
                <a:latin typeface="Times New Roman" panose="02020603050405020304" pitchFamily="18" charset="0"/>
                <a:cs typeface="Times New Roman" panose="02020603050405020304" pitchFamily="18" charset="0"/>
              </a:rPr>
              <a:t>атрибутами</a:t>
            </a:r>
            <a:r>
              <a:rPr lang="ru-RU" dirty="0">
                <a:latin typeface="Times New Roman" panose="02020603050405020304" pitchFamily="18" charset="0"/>
                <a:cs typeface="Times New Roman" panose="02020603050405020304" pitchFamily="18" charset="0"/>
              </a:rPr>
              <a:t>, они описывают те свойства сущности, в которых </a:t>
            </a:r>
            <a:r>
              <a:rPr lang="ru-RU" dirty="0" smtClean="0">
                <a:latin typeface="Times New Roman" panose="02020603050405020304" pitchFamily="18" charset="0"/>
                <a:cs typeface="Times New Roman" panose="02020603050405020304" pitchFamily="18" charset="0"/>
              </a:rPr>
              <a:t>одновременно хранится </a:t>
            </a:r>
            <a:r>
              <a:rPr lang="ru-RU" dirty="0">
                <a:latin typeface="Times New Roman" panose="02020603050405020304" pitchFamily="18" charset="0"/>
                <a:cs typeface="Times New Roman" panose="02020603050405020304" pitchFamily="18" charset="0"/>
              </a:rPr>
              <a:t>несколько значений. Например, у одного человека может </a:t>
            </a:r>
            <a:r>
              <a:rPr lang="ru-RU" dirty="0" smtClean="0">
                <a:latin typeface="Times New Roman" panose="02020603050405020304" pitchFamily="18" charset="0"/>
                <a:cs typeface="Times New Roman" panose="02020603050405020304" pitchFamily="18" charset="0"/>
              </a:rPr>
              <a:t>быть </a:t>
            </a:r>
            <a:r>
              <a:rPr lang="ru-RU" b="1" dirty="0" smtClean="0">
                <a:latin typeface="Times New Roman" panose="02020603050405020304" pitchFamily="18" charset="0"/>
                <a:cs typeface="Times New Roman" panose="02020603050405020304" pitchFamily="18" charset="0"/>
              </a:rPr>
              <a:t>несколько </a:t>
            </a:r>
            <a:r>
              <a:rPr lang="ru-RU" b="1" dirty="0">
                <a:latin typeface="Times New Roman" panose="02020603050405020304" pitchFamily="18" charset="0"/>
                <a:cs typeface="Times New Roman" panose="02020603050405020304" pitchFamily="18" charset="0"/>
              </a:rPr>
              <a:t>адресов проживания</a:t>
            </a:r>
            <a:r>
              <a:rPr lang="ru-RU" dirty="0">
                <a:latin typeface="Times New Roman" panose="02020603050405020304" pitchFamily="18" charset="0"/>
                <a:cs typeface="Times New Roman" panose="02020603050405020304" pitchFamily="18" charset="0"/>
              </a:rPr>
              <a:t>, несколько контактных телефонных </a:t>
            </a:r>
            <a:r>
              <a:rPr lang="ru-RU" dirty="0" smtClean="0">
                <a:latin typeface="Times New Roman" panose="02020603050405020304" pitchFamily="18" charset="0"/>
                <a:cs typeface="Times New Roman" panose="02020603050405020304" pitchFamily="18" charset="0"/>
              </a:rPr>
              <a:t>номеров </a:t>
            </a:r>
            <a:r>
              <a:rPr lang="ru-RU" dirty="0">
                <a:latin typeface="Times New Roman" panose="02020603050405020304" pitchFamily="18" charset="0"/>
                <a:cs typeface="Times New Roman" panose="02020603050405020304" pitchFamily="18" charset="0"/>
              </a:rPr>
              <a:t>и т. п.</a:t>
            </a:r>
          </a:p>
        </p:txBody>
      </p:sp>
      <p:pic>
        <p:nvPicPr>
          <p:cNvPr id="4098" name="Picture 2" descr="https://shtrafsud.ru/wp-content/uploads/2018/09/kartinka-1-propiska-v-pasporte-1.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83768" y="3948860"/>
            <a:ext cx="4320480" cy="2801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80934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99008" y="44624"/>
            <a:ext cx="8779134" cy="504056"/>
          </a:xfrm>
        </p:spPr>
        <p:txBody>
          <a:bodyPr>
            <a:normAutofit fontScale="90000"/>
          </a:bodyPr>
          <a:lstStyle/>
          <a:p>
            <a:r>
              <a:rPr lang="ru-RU" sz="2800" b="1" dirty="0">
                <a:latin typeface="Times New Roman" pitchFamily="18" charset="0"/>
                <a:cs typeface="Times New Roman" pitchFamily="18" charset="0"/>
              </a:rPr>
              <a:t>Реляционная </a:t>
            </a:r>
            <a:r>
              <a:rPr lang="ru-RU" sz="2800" b="1" dirty="0" smtClean="0">
                <a:latin typeface="Times New Roman" pitchFamily="18" charset="0"/>
                <a:cs typeface="Times New Roman" pitchFamily="18" charset="0"/>
              </a:rPr>
              <a:t>модель. История.</a:t>
            </a:r>
            <a:endParaRPr lang="ru-RU" sz="2800" b="1" dirty="0"/>
          </a:p>
        </p:txBody>
      </p:sp>
      <p:sp>
        <p:nvSpPr>
          <p:cNvPr id="4" name="TextBox 3"/>
          <p:cNvSpPr txBox="1"/>
          <p:nvPr/>
        </p:nvSpPr>
        <p:spPr>
          <a:xfrm>
            <a:off x="8676456" y="6381328"/>
            <a:ext cx="301686" cy="369332"/>
          </a:xfrm>
          <a:prstGeom prst="rect">
            <a:avLst/>
          </a:prstGeom>
          <a:noFill/>
        </p:spPr>
        <p:txBody>
          <a:bodyPr wrap="none" rtlCol="0">
            <a:spAutoFit/>
          </a:bodyPr>
          <a:lstStyle/>
          <a:p>
            <a:r>
              <a:rPr lang="ru-RU" dirty="0" smtClean="0"/>
              <a:t>2</a:t>
            </a:r>
            <a:endParaRPr lang="ru-RU" dirty="0"/>
          </a:p>
        </p:txBody>
      </p:sp>
      <p:sp>
        <p:nvSpPr>
          <p:cNvPr id="3" name="Прямоугольник 2"/>
          <p:cNvSpPr/>
          <p:nvPr/>
        </p:nvSpPr>
        <p:spPr>
          <a:xfrm>
            <a:off x="395536" y="764704"/>
            <a:ext cx="8280920" cy="2308324"/>
          </a:xfrm>
          <a:prstGeom prst="rect">
            <a:avLst/>
          </a:prstGeom>
        </p:spPr>
        <p:txBody>
          <a:bodyPr wrap="square">
            <a:spAutoFit/>
          </a:bodyPr>
          <a:lstStyle/>
          <a:p>
            <a:pPr algn="just"/>
            <a:r>
              <a:rPr lang="ru-RU" dirty="0" smtClean="0">
                <a:latin typeface="Times New Roman" panose="02020603050405020304" pitchFamily="18" charset="0"/>
                <a:cs typeface="Times New Roman" panose="02020603050405020304" pitchFamily="18" charset="0"/>
              </a:rPr>
              <a:t>	Создателем </a:t>
            </a:r>
            <a:r>
              <a:rPr lang="ru-RU" dirty="0">
                <a:latin typeface="Times New Roman" panose="02020603050405020304" pitchFamily="18" charset="0"/>
                <a:cs typeface="Times New Roman" panose="02020603050405020304" pitchFamily="18" charset="0"/>
              </a:rPr>
              <a:t>реляционной модели считается математик Эдгар </a:t>
            </a:r>
            <a:r>
              <a:rPr lang="ru-RU" dirty="0" smtClean="0">
                <a:latin typeface="Times New Roman" panose="02020603050405020304" pitchFamily="18" charset="0"/>
                <a:cs typeface="Times New Roman" panose="02020603050405020304" pitchFamily="18" charset="0"/>
              </a:rPr>
              <a:t>Фрэнк Кодд </a:t>
            </a:r>
            <a:r>
              <a:rPr lang="ru-RU" dirty="0">
                <a:latin typeface="Times New Roman" panose="02020603050405020304" pitchFamily="18" charset="0"/>
                <a:cs typeface="Times New Roman" panose="02020603050405020304" pitchFamily="18" charset="0"/>
              </a:rPr>
              <a:t>(</a:t>
            </a:r>
            <a:r>
              <a:rPr lang="ru-RU" dirty="0" err="1">
                <a:latin typeface="Times New Roman" panose="02020603050405020304" pitchFamily="18" charset="0"/>
                <a:cs typeface="Times New Roman" panose="02020603050405020304" pitchFamily="18" charset="0"/>
              </a:rPr>
              <a:t>Edgar</a:t>
            </a:r>
            <a:r>
              <a:rPr lang="ru-RU" dirty="0">
                <a:latin typeface="Times New Roman" panose="02020603050405020304" pitchFamily="18" charset="0"/>
                <a:cs typeface="Times New Roman" panose="02020603050405020304" pitchFamily="18" charset="0"/>
              </a:rPr>
              <a:t> </a:t>
            </a:r>
            <a:r>
              <a:rPr lang="ru-RU" dirty="0" err="1">
                <a:latin typeface="Times New Roman" panose="02020603050405020304" pitchFamily="18" charset="0"/>
                <a:cs typeface="Times New Roman" panose="02020603050405020304" pitchFamily="18" charset="0"/>
              </a:rPr>
              <a:t>Frank</a:t>
            </a:r>
            <a:r>
              <a:rPr lang="ru-RU" dirty="0">
                <a:latin typeface="Times New Roman" panose="02020603050405020304" pitchFamily="18" charset="0"/>
                <a:cs typeface="Times New Roman" panose="02020603050405020304" pitchFamily="18" charset="0"/>
              </a:rPr>
              <a:t> </a:t>
            </a:r>
            <a:r>
              <a:rPr lang="ru-RU" dirty="0" err="1">
                <a:latin typeface="Times New Roman" panose="02020603050405020304" pitchFamily="18" charset="0"/>
                <a:cs typeface="Times New Roman" panose="02020603050405020304" pitchFamily="18" charset="0"/>
              </a:rPr>
              <a:t>Codd</a:t>
            </a:r>
            <a:r>
              <a:rPr lang="ru-RU" dirty="0">
                <a:latin typeface="Times New Roman" panose="02020603050405020304" pitchFamily="18" charset="0"/>
                <a:cs typeface="Times New Roman" panose="02020603050405020304" pitchFamily="18" charset="0"/>
              </a:rPr>
              <a:t>, 1923–2003). Датой рождения реляционной </a:t>
            </a:r>
            <a:r>
              <a:rPr lang="ru-RU" dirty="0" smtClean="0">
                <a:latin typeface="Times New Roman" panose="02020603050405020304" pitchFamily="18" charset="0"/>
                <a:cs typeface="Times New Roman" panose="02020603050405020304" pitchFamily="18" charset="0"/>
              </a:rPr>
              <a:t>теории </a:t>
            </a:r>
            <a:r>
              <a:rPr lang="ru-RU" dirty="0">
                <a:latin typeface="Times New Roman" panose="02020603050405020304" pitchFamily="18" charset="0"/>
                <a:cs typeface="Times New Roman" panose="02020603050405020304" pitchFamily="18" charset="0"/>
              </a:rPr>
              <a:t>можно считать июнь 1970 года. Именно тогда Кодд (на тот </a:t>
            </a:r>
            <a:r>
              <a:rPr lang="ru-RU" dirty="0" smtClean="0">
                <a:latin typeface="Times New Roman" panose="02020603050405020304" pitchFamily="18" charset="0"/>
                <a:cs typeface="Times New Roman" panose="02020603050405020304" pitchFamily="18" charset="0"/>
              </a:rPr>
              <a:t>момент времени </a:t>
            </a:r>
            <a:r>
              <a:rPr lang="ru-RU" dirty="0">
                <a:latin typeface="Times New Roman" panose="02020603050405020304" pitchFamily="18" charset="0"/>
                <a:cs typeface="Times New Roman" panose="02020603050405020304" pitchFamily="18" charset="0"/>
              </a:rPr>
              <a:t>сотрудник одной из лабораторий корпорации IBM) </a:t>
            </a:r>
            <a:r>
              <a:rPr lang="ru-RU" dirty="0" smtClean="0">
                <a:latin typeface="Times New Roman" panose="02020603050405020304" pitchFamily="18" charset="0"/>
                <a:cs typeface="Times New Roman" panose="02020603050405020304" pitchFamily="18" charset="0"/>
              </a:rPr>
              <a:t>опубликовал </a:t>
            </a:r>
            <a:r>
              <a:rPr lang="ru-RU" dirty="0">
                <a:latin typeface="Times New Roman" panose="02020603050405020304" pitchFamily="18" charset="0"/>
                <a:cs typeface="Times New Roman" panose="02020603050405020304" pitchFamily="18" charset="0"/>
              </a:rPr>
              <a:t>свою знаменитую статью «Реляционная модель данных для </a:t>
            </a:r>
            <a:r>
              <a:rPr lang="ru-RU" dirty="0" smtClean="0">
                <a:latin typeface="Times New Roman" panose="02020603050405020304" pitchFamily="18" charset="0"/>
                <a:cs typeface="Times New Roman" panose="02020603050405020304" pitchFamily="18" charset="0"/>
              </a:rPr>
              <a:t>больших совместно </a:t>
            </a:r>
            <a:r>
              <a:rPr lang="ru-RU" dirty="0">
                <a:latin typeface="Times New Roman" panose="02020603050405020304" pitchFamily="18" charset="0"/>
                <a:cs typeface="Times New Roman" panose="02020603050405020304" pitchFamily="18" charset="0"/>
              </a:rPr>
              <a:t>используемых банков данных» (</a:t>
            </a:r>
            <a:r>
              <a:rPr lang="ru-RU" dirty="0" err="1">
                <a:latin typeface="Times New Roman" panose="02020603050405020304" pitchFamily="18" charset="0"/>
                <a:cs typeface="Times New Roman" panose="02020603050405020304" pitchFamily="18" charset="0"/>
              </a:rPr>
              <a:t>Codd</a:t>
            </a:r>
            <a:r>
              <a:rPr lang="ru-RU" dirty="0">
                <a:latin typeface="Times New Roman" panose="02020603050405020304" pitchFamily="18" charset="0"/>
                <a:cs typeface="Times New Roman" panose="02020603050405020304" pitchFamily="18" charset="0"/>
              </a:rPr>
              <a:t> E. F. A </a:t>
            </a:r>
            <a:r>
              <a:rPr lang="ru-RU" dirty="0" err="1">
                <a:latin typeface="Times New Roman" panose="02020603050405020304" pitchFamily="18" charset="0"/>
                <a:cs typeface="Times New Roman" panose="02020603050405020304" pitchFamily="18" charset="0"/>
              </a:rPr>
              <a:t>Relational</a:t>
            </a:r>
            <a:r>
              <a:rPr lang="ru-RU" dirty="0">
                <a:latin typeface="Times New Roman" panose="02020603050405020304" pitchFamily="18" charset="0"/>
                <a:cs typeface="Times New Roman" panose="02020603050405020304" pitchFamily="18" charset="0"/>
              </a:rPr>
              <a:t> </a:t>
            </a:r>
            <a:r>
              <a:rPr lang="ru-RU" dirty="0" err="1" smtClean="0">
                <a:latin typeface="Times New Roman" panose="02020603050405020304" pitchFamily="18" charset="0"/>
                <a:cs typeface="Times New Roman" panose="02020603050405020304" pitchFamily="18" charset="0"/>
              </a:rPr>
              <a:t>Model</a:t>
            </a:r>
            <a:r>
              <a:rPr lang="ru-RU" dirty="0" smtClean="0">
                <a:latin typeface="Times New Roman" panose="02020603050405020304" pitchFamily="18" charset="0"/>
                <a:cs typeface="Times New Roman" panose="02020603050405020304" pitchFamily="18" charset="0"/>
              </a:rPr>
              <a:t> </a:t>
            </a:r>
            <a:r>
              <a:rPr lang="ru-RU" dirty="0" err="1" smtClean="0">
                <a:latin typeface="Times New Roman" panose="02020603050405020304" pitchFamily="18" charset="0"/>
                <a:cs typeface="Times New Roman" panose="02020603050405020304" pitchFamily="18" charset="0"/>
              </a:rPr>
              <a:t>of</a:t>
            </a:r>
            <a:r>
              <a:rPr lang="ru-RU" dirty="0" smtClean="0">
                <a:latin typeface="Times New Roman" panose="02020603050405020304" pitchFamily="18" charset="0"/>
                <a:cs typeface="Times New Roman" panose="02020603050405020304" pitchFamily="18" charset="0"/>
              </a:rPr>
              <a:t> </a:t>
            </a:r>
            <a:r>
              <a:rPr lang="ru-RU" dirty="0" err="1">
                <a:latin typeface="Times New Roman" panose="02020603050405020304" pitchFamily="18" charset="0"/>
                <a:cs typeface="Times New Roman" panose="02020603050405020304" pitchFamily="18" charset="0"/>
              </a:rPr>
              <a:t>Data</a:t>
            </a:r>
            <a:r>
              <a:rPr lang="ru-RU" dirty="0">
                <a:latin typeface="Times New Roman" panose="02020603050405020304" pitchFamily="18" charset="0"/>
                <a:cs typeface="Times New Roman" panose="02020603050405020304" pitchFamily="18" charset="0"/>
              </a:rPr>
              <a:t> </a:t>
            </a:r>
            <a:r>
              <a:rPr lang="ru-RU" dirty="0" err="1">
                <a:latin typeface="Times New Roman" panose="02020603050405020304" pitchFamily="18" charset="0"/>
                <a:cs typeface="Times New Roman" panose="02020603050405020304" pitchFamily="18" charset="0"/>
              </a:rPr>
              <a:t>for</a:t>
            </a:r>
            <a:r>
              <a:rPr lang="ru-RU" dirty="0">
                <a:latin typeface="Times New Roman" panose="02020603050405020304" pitchFamily="18" charset="0"/>
                <a:cs typeface="Times New Roman" panose="02020603050405020304" pitchFamily="18" charset="0"/>
              </a:rPr>
              <a:t> </a:t>
            </a:r>
            <a:r>
              <a:rPr lang="ru-RU" dirty="0" err="1">
                <a:latin typeface="Times New Roman" panose="02020603050405020304" pitchFamily="18" charset="0"/>
                <a:cs typeface="Times New Roman" panose="02020603050405020304" pitchFamily="18" charset="0"/>
              </a:rPr>
              <a:t>Large</a:t>
            </a:r>
            <a:r>
              <a:rPr lang="ru-RU" dirty="0">
                <a:latin typeface="Times New Roman" panose="02020603050405020304" pitchFamily="18" charset="0"/>
                <a:cs typeface="Times New Roman" panose="02020603050405020304" pitchFamily="18" charset="0"/>
              </a:rPr>
              <a:t> </a:t>
            </a:r>
            <a:r>
              <a:rPr lang="ru-RU" dirty="0" err="1">
                <a:latin typeface="Times New Roman" panose="02020603050405020304" pitchFamily="18" charset="0"/>
                <a:cs typeface="Times New Roman" panose="02020603050405020304" pitchFamily="18" charset="0"/>
              </a:rPr>
              <a:t>Shared</a:t>
            </a:r>
            <a:r>
              <a:rPr lang="ru-RU" dirty="0">
                <a:latin typeface="Times New Roman" panose="02020603050405020304" pitchFamily="18" charset="0"/>
                <a:cs typeface="Times New Roman" panose="02020603050405020304" pitchFamily="18" charset="0"/>
              </a:rPr>
              <a:t> </a:t>
            </a:r>
            <a:r>
              <a:rPr lang="ru-RU" dirty="0" err="1">
                <a:latin typeface="Times New Roman" panose="02020603050405020304" pitchFamily="18" charset="0"/>
                <a:cs typeface="Times New Roman" panose="02020603050405020304" pitchFamily="18" charset="0"/>
              </a:rPr>
              <a:t>Data</a:t>
            </a:r>
            <a:r>
              <a:rPr lang="ru-RU" dirty="0">
                <a:latin typeface="Times New Roman" panose="02020603050405020304" pitchFamily="18" charset="0"/>
                <a:cs typeface="Times New Roman" panose="02020603050405020304" pitchFamily="18" charset="0"/>
              </a:rPr>
              <a:t> </a:t>
            </a:r>
            <a:r>
              <a:rPr lang="ru-RU" dirty="0" err="1">
                <a:latin typeface="Times New Roman" panose="02020603050405020304" pitchFamily="18" charset="0"/>
                <a:cs typeface="Times New Roman" panose="02020603050405020304" pitchFamily="18" charset="0"/>
              </a:rPr>
              <a:t>Banks</a:t>
            </a:r>
            <a:r>
              <a:rPr lang="ru-RU" dirty="0">
                <a:latin typeface="Times New Roman" panose="02020603050405020304" pitchFamily="18" charset="0"/>
                <a:cs typeface="Times New Roman" panose="02020603050405020304" pitchFamily="18" charset="0"/>
              </a:rPr>
              <a:t>. CACM 13: 6), в которой впервые </a:t>
            </a:r>
            <a:r>
              <a:rPr lang="ru-RU" dirty="0" smtClean="0">
                <a:latin typeface="Times New Roman" panose="02020603050405020304" pitchFamily="18" charset="0"/>
                <a:cs typeface="Times New Roman" panose="02020603050405020304" pitchFamily="18" charset="0"/>
              </a:rPr>
              <a:t>прозвучал </a:t>
            </a:r>
            <a:r>
              <a:rPr lang="ru-RU" dirty="0">
                <a:latin typeface="Times New Roman" panose="02020603050405020304" pitchFamily="18" charset="0"/>
                <a:cs typeface="Times New Roman" panose="02020603050405020304" pitchFamily="18" charset="0"/>
              </a:rPr>
              <a:t>столь популярный сегодня термин «реляционная модель».</a:t>
            </a:r>
          </a:p>
        </p:txBody>
      </p:sp>
      <p:pic>
        <p:nvPicPr>
          <p:cNvPr id="2050" name="Picture 2" descr="Edgar F Codd.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19872" y="2957277"/>
            <a:ext cx="2520280" cy="35833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28620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99008" y="44624"/>
            <a:ext cx="8779134" cy="504056"/>
          </a:xfrm>
        </p:spPr>
        <p:txBody>
          <a:bodyPr>
            <a:normAutofit fontScale="90000"/>
          </a:bodyPr>
          <a:lstStyle/>
          <a:p>
            <a:r>
              <a:rPr lang="ru-RU" sz="2800" b="1" dirty="0">
                <a:latin typeface="Times New Roman" pitchFamily="18" charset="0"/>
                <a:cs typeface="Times New Roman" pitchFamily="18" charset="0"/>
              </a:rPr>
              <a:t>Реляционная </a:t>
            </a:r>
            <a:r>
              <a:rPr lang="ru-RU" sz="2800" b="1" dirty="0" smtClean="0">
                <a:latin typeface="Times New Roman" pitchFamily="18" charset="0"/>
                <a:cs typeface="Times New Roman" pitchFamily="18" charset="0"/>
              </a:rPr>
              <a:t>модель</a:t>
            </a:r>
            <a:r>
              <a:rPr lang="ru-RU" sz="2800" b="1" dirty="0">
                <a:latin typeface="Times New Roman" pitchFamily="18" charset="0"/>
                <a:cs typeface="Times New Roman" pitchFamily="18" charset="0"/>
              </a:rPr>
              <a:t>. Сущность </a:t>
            </a:r>
            <a:r>
              <a:rPr lang="ru-RU" sz="2800" b="1" dirty="0" smtClean="0">
                <a:latin typeface="Times New Roman" pitchFamily="18" charset="0"/>
                <a:cs typeface="Times New Roman" pitchFamily="18" charset="0"/>
              </a:rPr>
              <a:t>и атрибуты</a:t>
            </a:r>
            <a:r>
              <a:rPr lang="ru-RU" sz="2800" b="1" dirty="0">
                <a:latin typeface="Times New Roman" pitchFamily="18" charset="0"/>
                <a:cs typeface="Times New Roman" pitchFamily="18" charset="0"/>
              </a:rPr>
              <a:t>.</a:t>
            </a:r>
            <a:endParaRPr lang="ru-RU" sz="2800" b="1" dirty="0"/>
          </a:p>
        </p:txBody>
      </p:sp>
      <p:sp>
        <p:nvSpPr>
          <p:cNvPr id="4" name="TextBox 3"/>
          <p:cNvSpPr txBox="1"/>
          <p:nvPr/>
        </p:nvSpPr>
        <p:spPr>
          <a:xfrm>
            <a:off x="8676456" y="6381328"/>
            <a:ext cx="418704" cy="369332"/>
          </a:xfrm>
          <a:prstGeom prst="rect">
            <a:avLst/>
          </a:prstGeom>
          <a:noFill/>
        </p:spPr>
        <p:txBody>
          <a:bodyPr wrap="none" rtlCol="0">
            <a:spAutoFit/>
          </a:bodyPr>
          <a:lstStyle/>
          <a:p>
            <a:r>
              <a:rPr lang="ru-RU" dirty="0" smtClean="0"/>
              <a:t>20</a:t>
            </a:r>
            <a:endParaRPr lang="ru-RU" dirty="0"/>
          </a:p>
        </p:txBody>
      </p:sp>
      <p:sp>
        <p:nvSpPr>
          <p:cNvPr id="3" name="Прямоугольник 2"/>
          <p:cNvSpPr/>
          <p:nvPr/>
        </p:nvSpPr>
        <p:spPr>
          <a:xfrm>
            <a:off x="179512" y="548680"/>
            <a:ext cx="8798630" cy="2585323"/>
          </a:xfrm>
          <a:prstGeom prst="rect">
            <a:avLst/>
          </a:prstGeom>
        </p:spPr>
        <p:txBody>
          <a:bodyPr wrap="square">
            <a:spAutoFit/>
          </a:bodyPr>
          <a:lstStyle/>
          <a:p>
            <a:pPr algn="just"/>
            <a:r>
              <a:rPr lang="ru-RU" dirty="0" smtClean="0">
                <a:latin typeface="Times New Roman" panose="02020603050405020304" pitchFamily="18" charset="0"/>
                <a:cs typeface="Times New Roman" panose="02020603050405020304" pitchFamily="18" charset="0"/>
              </a:rPr>
              <a:t>	Есть </a:t>
            </a:r>
            <a:r>
              <a:rPr lang="ru-RU" dirty="0">
                <a:latin typeface="Times New Roman" panose="02020603050405020304" pitchFamily="18" charset="0"/>
                <a:cs typeface="Times New Roman" panose="02020603050405020304" pitchFamily="18" charset="0"/>
              </a:rPr>
              <a:t>и особая разновидность атрибутов, без которых </a:t>
            </a:r>
            <a:r>
              <a:rPr lang="ru-RU" dirty="0" smtClean="0">
                <a:latin typeface="Times New Roman" panose="02020603050405020304" pitchFamily="18" charset="0"/>
                <a:cs typeface="Times New Roman" panose="02020603050405020304" pitchFamily="18" charset="0"/>
              </a:rPr>
              <a:t>невозможно </a:t>
            </a:r>
            <a:r>
              <a:rPr lang="ru-RU" dirty="0">
                <a:latin typeface="Times New Roman" panose="02020603050405020304" pitchFamily="18" charset="0"/>
                <a:cs typeface="Times New Roman" panose="02020603050405020304" pitchFamily="18" charset="0"/>
              </a:rPr>
              <a:t>построение реляционной модели, – это атрибуты, </a:t>
            </a:r>
            <a:r>
              <a:rPr lang="ru-RU" dirty="0" smtClean="0">
                <a:latin typeface="Times New Roman" panose="02020603050405020304" pitchFamily="18" charset="0"/>
                <a:cs typeface="Times New Roman" panose="02020603050405020304" pitchFamily="18" charset="0"/>
              </a:rPr>
              <a:t>однозначно идентифицирующие </a:t>
            </a:r>
            <a:r>
              <a:rPr lang="ru-RU" dirty="0">
                <a:latin typeface="Times New Roman" panose="02020603050405020304" pitchFamily="18" charset="0"/>
                <a:cs typeface="Times New Roman" panose="02020603050405020304" pitchFamily="18" charset="0"/>
              </a:rPr>
              <a:t>экземпляр сущности. На роль такого атрибута </a:t>
            </a:r>
            <a:r>
              <a:rPr lang="ru-RU" dirty="0" smtClean="0">
                <a:latin typeface="Times New Roman" panose="02020603050405020304" pitchFamily="18" charset="0"/>
                <a:cs typeface="Times New Roman" panose="02020603050405020304" pitchFamily="18" charset="0"/>
              </a:rPr>
              <a:t>в состоянии </a:t>
            </a:r>
            <a:r>
              <a:rPr lang="ru-RU" dirty="0">
                <a:latin typeface="Times New Roman" panose="02020603050405020304" pitchFamily="18" charset="0"/>
                <a:cs typeface="Times New Roman" panose="02020603050405020304" pitchFamily="18" charset="0"/>
              </a:rPr>
              <a:t>претендовать индивидуальный номер </a:t>
            </a:r>
            <a:r>
              <a:rPr lang="ru-RU" dirty="0" smtClean="0">
                <a:latin typeface="Times New Roman" panose="02020603050405020304" pitchFamily="18" charset="0"/>
                <a:cs typeface="Times New Roman" panose="02020603050405020304" pitchFamily="18" charset="0"/>
              </a:rPr>
              <a:t>налогоплательщика или </a:t>
            </a:r>
            <a:r>
              <a:rPr lang="ru-RU" dirty="0">
                <a:latin typeface="Times New Roman" panose="02020603050405020304" pitchFamily="18" charset="0"/>
                <a:cs typeface="Times New Roman" panose="02020603050405020304" pitchFamily="18" charset="0"/>
              </a:rPr>
              <a:t>уникальный заводской номер самолета. Позднее подобные </a:t>
            </a:r>
            <a:r>
              <a:rPr lang="ru-RU" dirty="0" smtClean="0">
                <a:latin typeface="Times New Roman" panose="02020603050405020304" pitchFamily="18" charset="0"/>
                <a:cs typeface="Times New Roman" panose="02020603050405020304" pitchFamily="18" charset="0"/>
              </a:rPr>
              <a:t>атрибуты </a:t>
            </a:r>
            <a:r>
              <a:rPr lang="ru-RU" dirty="0">
                <a:latin typeface="Times New Roman" panose="02020603050405020304" pitchFamily="18" charset="0"/>
                <a:cs typeface="Times New Roman" panose="02020603050405020304" pitchFamily="18" charset="0"/>
              </a:rPr>
              <a:t>превратятся в ключи реляционных </a:t>
            </a:r>
            <a:r>
              <a:rPr lang="ru-RU" dirty="0" smtClean="0">
                <a:latin typeface="Times New Roman" panose="02020603050405020304" pitchFamily="18" charset="0"/>
                <a:cs typeface="Times New Roman" panose="02020603050405020304" pitchFamily="18" charset="0"/>
              </a:rPr>
              <a:t>таблиц. Построив </a:t>
            </a:r>
            <a:r>
              <a:rPr lang="ru-RU" dirty="0">
                <a:latin typeface="Times New Roman" panose="02020603050405020304" pitchFamily="18" charset="0"/>
                <a:cs typeface="Times New Roman" panose="02020603050405020304" pitchFamily="18" charset="0"/>
              </a:rPr>
              <a:t>исчерпывающий список типов сущностей и </a:t>
            </a:r>
            <a:r>
              <a:rPr lang="ru-RU" dirty="0" smtClean="0">
                <a:latin typeface="Times New Roman" panose="02020603050405020304" pitchFamily="18" charset="0"/>
                <a:cs typeface="Times New Roman" panose="02020603050405020304" pitchFamily="18" charset="0"/>
              </a:rPr>
              <a:t>подготовив перечень </a:t>
            </a:r>
            <a:r>
              <a:rPr lang="ru-RU" dirty="0">
                <a:latin typeface="Times New Roman" panose="02020603050405020304" pitchFamily="18" charset="0"/>
                <a:cs typeface="Times New Roman" panose="02020603050405020304" pitchFamily="18" charset="0"/>
              </a:rPr>
              <a:t>их атрибутов, разработчик модели базы данных должен </a:t>
            </a:r>
            <a:r>
              <a:rPr lang="ru-RU" dirty="0" smtClean="0">
                <a:latin typeface="Times New Roman" panose="02020603050405020304" pitchFamily="18" charset="0"/>
                <a:cs typeface="Times New Roman" panose="02020603050405020304" pitchFamily="18" charset="0"/>
              </a:rPr>
              <a:t>задуматься </a:t>
            </a:r>
            <a:r>
              <a:rPr lang="ru-RU" dirty="0">
                <a:latin typeface="Times New Roman" panose="02020603050405020304" pitchFamily="18" charset="0"/>
                <a:cs typeface="Times New Roman" panose="02020603050405020304" pitchFamily="18" charset="0"/>
              </a:rPr>
              <a:t>над особенностями реализации типов сущностей. Для этого</a:t>
            </a:r>
          </a:p>
          <a:p>
            <a:pPr algn="just"/>
            <a:r>
              <a:rPr lang="ru-RU" dirty="0">
                <a:latin typeface="Times New Roman" panose="02020603050405020304" pitchFamily="18" charset="0"/>
                <a:cs typeface="Times New Roman" panose="02020603050405020304" pitchFamily="18" charset="0"/>
              </a:rPr>
              <a:t>в первую очередь следует разобраться с особенностями </a:t>
            </a:r>
            <a:r>
              <a:rPr lang="ru-RU" dirty="0" smtClean="0">
                <a:latin typeface="Times New Roman" panose="02020603050405020304" pitchFamily="18" charset="0"/>
                <a:cs typeface="Times New Roman" panose="02020603050405020304" pitchFamily="18" charset="0"/>
              </a:rPr>
              <a:t>физического представления </a:t>
            </a:r>
            <a:r>
              <a:rPr lang="ru-RU" dirty="0">
                <a:latin typeface="Times New Roman" panose="02020603050405020304" pitchFamily="18" charset="0"/>
                <a:cs typeface="Times New Roman" panose="02020603050405020304" pitchFamily="18" charset="0"/>
              </a:rPr>
              <a:t>каждого из атрибутов типа сущности, для этого </a:t>
            </a:r>
            <a:r>
              <a:rPr lang="ru-RU" dirty="0" smtClean="0">
                <a:latin typeface="Times New Roman" panose="02020603050405020304" pitchFamily="18" charset="0"/>
                <a:cs typeface="Times New Roman" panose="02020603050405020304" pitchFamily="18" charset="0"/>
              </a:rPr>
              <a:t>предназначены </a:t>
            </a:r>
            <a:r>
              <a:rPr lang="ru-RU" b="1" i="1" dirty="0">
                <a:latin typeface="Times New Roman" panose="02020603050405020304" pitchFamily="18" charset="0"/>
                <a:cs typeface="Times New Roman" panose="02020603050405020304" pitchFamily="18" charset="0"/>
              </a:rPr>
              <a:t>тип данных и домен</a:t>
            </a:r>
            <a:r>
              <a:rPr lang="ru-RU" dirty="0">
                <a:latin typeface="Times New Roman" panose="02020603050405020304" pitchFamily="18" charset="0"/>
                <a:cs typeface="Times New Roman" panose="02020603050405020304" pitchFamily="18" charset="0"/>
              </a:rPr>
              <a:t>.</a:t>
            </a:r>
          </a:p>
        </p:txBody>
      </p:sp>
      <p:pic>
        <p:nvPicPr>
          <p:cNvPr id="512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1640" y="3204017"/>
            <a:ext cx="2488872" cy="35466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5" name="Picture 5" descr="https://autotopik.ru/uploads/posts/2016-01/1452273513_4-min.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27984" y="3354212"/>
            <a:ext cx="3813512" cy="32462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20939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99008" y="44624"/>
            <a:ext cx="8779134" cy="504056"/>
          </a:xfrm>
        </p:spPr>
        <p:txBody>
          <a:bodyPr>
            <a:normAutofit fontScale="90000"/>
          </a:bodyPr>
          <a:lstStyle/>
          <a:p>
            <a:r>
              <a:rPr lang="ru-RU" sz="2800" b="1" dirty="0">
                <a:latin typeface="Times New Roman" pitchFamily="18" charset="0"/>
                <a:cs typeface="Times New Roman" pitchFamily="18" charset="0"/>
              </a:rPr>
              <a:t>Реляционная </a:t>
            </a:r>
            <a:r>
              <a:rPr lang="ru-RU" sz="2800" b="1" dirty="0" smtClean="0">
                <a:latin typeface="Times New Roman" pitchFamily="18" charset="0"/>
                <a:cs typeface="Times New Roman" pitchFamily="18" charset="0"/>
              </a:rPr>
              <a:t>модель</a:t>
            </a:r>
            <a:r>
              <a:rPr lang="ru-RU" sz="2800" b="1" dirty="0">
                <a:latin typeface="Times New Roman" pitchFamily="18" charset="0"/>
                <a:cs typeface="Times New Roman" pitchFamily="18" charset="0"/>
              </a:rPr>
              <a:t>. Тип данных и домен.</a:t>
            </a:r>
            <a:endParaRPr lang="ru-RU" sz="2800" b="1" dirty="0"/>
          </a:p>
        </p:txBody>
      </p:sp>
      <p:sp>
        <p:nvSpPr>
          <p:cNvPr id="4" name="TextBox 3"/>
          <p:cNvSpPr txBox="1"/>
          <p:nvPr/>
        </p:nvSpPr>
        <p:spPr>
          <a:xfrm>
            <a:off x="8676456" y="6381328"/>
            <a:ext cx="418704" cy="369332"/>
          </a:xfrm>
          <a:prstGeom prst="rect">
            <a:avLst/>
          </a:prstGeom>
          <a:noFill/>
        </p:spPr>
        <p:txBody>
          <a:bodyPr wrap="none" rtlCol="0">
            <a:spAutoFit/>
          </a:bodyPr>
          <a:lstStyle/>
          <a:p>
            <a:r>
              <a:rPr lang="ru-RU" dirty="0" smtClean="0"/>
              <a:t>21</a:t>
            </a:r>
            <a:endParaRPr lang="ru-RU" dirty="0"/>
          </a:p>
        </p:txBody>
      </p:sp>
      <p:sp>
        <p:nvSpPr>
          <p:cNvPr id="3" name="Прямоугольник 2"/>
          <p:cNvSpPr/>
          <p:nvPr/>
        </p:nvSpPr>
        <p:spPr>
          <a:xfrm>
            <a:off x="179512" y="548680"/>
            <a:ext cx="8798630" cy="5355312"/>
          </a:xfrm>
          <a:prstGeom prst="rect">
            <a:avLst/>
          </a:prstGeom>
        </p:spPr>
        <p:txBody>
          <a:bodyPr wrap="square">
            <a:spAutoFit/>
          </a:bodyPr>
          <a:lstStyle/>
          <a:p>
            <a:pPr algn="just"/>
            <a:r>
              <a:rPr lang="ru-RU" dirty="0" smtClean="0">
                <a:latin typeface="Times New Roman" panose="02020603050405020304" pitchFamily="18" charset="0"/>
                <a:cs typeface="Times New Roman" panose="02020603050405020304" pitchFamily="18" charset="0"/>
              </a:rPr>
              <a:t>	СУБД </a:t>
            </a:r>
            <a:r>
              <a:rPr lang="ru-RU" dirty="0">
                <a:latin typeface="Times New Roman" panose="02020603050405020304" pitchFamily="18" charset="0"/>
                <a:cs typeface="Times New Roman" panose="02020603050405020304" pitchFamily="18" charset="0"/>
              </a:rPr>
              <a:t>не допустит ввода текстовых данных в </a:t>
            </a:r>
            <a:r>
              <a:rPr lang="ru-RU" dirty="0" smtClean="0">
                <a:latin typeface="Times New Roman" panose="02020603050405020304" pitchFamily="18" charset="0"/>
                <a:cs typeface="Times New Roman" panose="02020603050405020304" pitchFamily="18" charset="0"/>
              </a:rPr>
              <a:t>поля таблиц</a:t>
            </a:r>
            <a:r>
              <a:rPr lang="ru-RU" dirty="0">
                <a:latin typeface="Times New Roman" panose="02020603050405020304" pitchFamily="18" charset="0"/>
                <a:cs typeface="Times New Roman" panose="02020603050405020304" pitchFamily="18" charset="0"/>
              </a:rPr>
              <a:t>, предназначенных для хранения числовой </a:t>
            </a:r>
            <a:r>
              <a:rPr lang="ru-RU" dirty="0" smtClean="0">
                <a:latin typeface="Times New Roman" panose="02020603050405020304" pitchFamily="18" charset="0"/>
                <a:cs typeface="Times New Roman" panose="02020603050405020304" pitchFamily="18" charset="0"/>
              </a:rPr>
              <a:t>информации. Подытожим </a:t>
            </a:r>
            <a:r>
              <a:rPr lang="ru-RU" dirty="0">
                <a:latin typeface="Times New Roman" panose="02020603050405020304" pitchFamily="18" charset="0"/>
                <a:cs typeface="Times New Roman" panose="02020603050405020304" pitchFamily="18" charset="0"/>
              </a:rPr>
              <a:t>все вышесказанное. </a:t>
            </a:r>
            <a:endParaRPr lang="ru-RU" dirty="0" smtClean="0">
              <a:latin typeface="Times New Roman" panose="02020603050405020304" pitchFamily="18" charset="0"/>
              <a:cs typeface="Times New Roman" panose="02020603050405020304" pitchFamily="18" charset="0"/>
            </a:endParaRPr>
          </a:p>
          <a:p>
            <a:pPr algn="just"/>
            <a:endParaRPr lang="ru-RU" dirty="0">
              <a:latin typeface="Times New Roman" panose="02020603050405020304" pitchFamily="18" charset="0"/>
              <a:cs typeface="Times New Roman" panose="02020603050405020304" pitchFamily="18" charset="0"/>
            </a:endParaRPr>
          </a:p>
          <a:p>
            <a:pPr algn="ctr"/>
            <a:r>
              <a:rPr lang="ru-RU" dirty="0" smtClean="0">
                <a:latin typeface="Times New Roman" panose="02020603050405020304" pitchFamily="18" charset="0"/>
                <a:cs typeface="Times New Roman" panose="02020603050405020304" pitchFamily="18" charset="0"/>
              </a:rPr>
              <a:t>Понятие </a:t>
            </a:r>
            <a:r>
              <a:rPr lang="ru-RU" dirty="0">
                <a:latin typeface="Times New Roman" panose="02020603050405020304" pitchFamily="18" charset="0"/>
                <a:cs typeface="Times New Roman" panose="02020603050405020304" pitchFamily="18" charset="0"/>
              </a:rPr>
              <a:t>тип данных интегрирует </a:t>
            </a:r>
            <a:r>
              <a:rPr lang="ru-RU" dirty="0" smtClean="0">
                <a:latin typeface="Times New Roman" panose="02020603050405020304" pitchFamily="18" charset="0"/>
                <a:cs typeface="Times New Roman" panose="02020603050405020304" pitchFamily="18" charset="0"/>
              </a:rPr>
              <a:t>в себе </a:t>
            </a:r>
            <a:r>
              <a:rPr lang="ru-RU" dirty="0">
                <a:latin typeface="Times New Roman" panose="02020603050405020304" pitchFamily="18" charset="0"/>
                <a:cs typeface="Times New Roman" panose="02020603050405020304" pitchFamily="18" charset="0"/>
              </a:rPr>
              <a:t>три компоненты:</a:t>
            </a:r>
          </a:p>
          <a:p>
            <a:pPr marL="342900" indent="-342900" algn="just">
              <a:buFont typeface="+mj-lt"/>
              <a:buAutoNum type="arabicPeriod"/>
            </a:pPr>
            <a:r>
              <a:rPr lang="ru-RU" dirty="0">
                <a:latin typeface="Times New Roman" panose="02020603050405020304" pitchFamily="18" charset="0"/>
                <a:cs typeface="Times New Roman" panose="02020603050405020304" pitchFamily="18" charset="0"/>
              </a:rPr>
              <a:t>ограничение множества принадлежащих типу значений;</a:t>
            </a:r>
          </a:p>
          <a:p>
            <a:pPr marL="342900" indent="-342900" algn="just">
              <a:buFont typeface="+mj-lt"/>
              <a:buAutoNum type="arabicPeriod"/>
            </a:pPr>
            <a:r>
              <a:rPr lang="ru-RU" dirty="0">
                <a:latin typeface="Times New Roman" panose="02020603050405020304" pitchFamily="18" charset="0"/>
                <a:cs typeface="Times New Roman" panose="02020603050405020304" pitchFamily="18" charset="0"/>
              </a:rPr>
              <a:t>дефиниция применяемых к типу набора операций;</a:t>
            </a:r>
          </a:p>
          <a:p>
            <a:pPr marL="342900" indent="-342900" algn="just">
              <a:buFont typeface="+mj-lt"/>
              <a:buAutoNum type="arabicPeriod"/>
            </a:pPr>
            <a:r>
              <a:rPr lang="ru-RU" dirty="0">
                <a:latin typeface="Times New Roman" panose="02020603050405020304" pitchFamily="18" charset="0"/>
                <a:cs typeface="Times New Roman" panose="02020603050405020304" pitchFamily="18" charset="0"/>
              </a:rPr>
              <a:t>определение способа отображения (внешнего </a:t>
            </a:r>
            <a:r>
              <a:rPr lang="ru-RU" dirty="0" smtClean="0">
                <a:latin typeface="Times New Roman" panose="02020603050405020304" pitchFamily="18" charset="0"/>
                <a:cs typeface="Times New Roman" panose="02020603050405020304" pitchFamily="18" charset="0"/>
              </a:rPr>
              <a:t>представления) значений </a:t>
            </a:r>
            <a:r>
              <a:rPr lang="ru-RU" dirty="0">
                <a:latin typeface="Times New Roman" panose="02020603050405020304" pitchFamily="18" charset="0"/>
                <a:cs typeface="Times New Roman" panose="02020603050405020304" pitchFamily="18" charset="0"/>
              </a:rPr>
              <a:t>типа</a:t>
            </a:r>
            <a:r>
              <a:rPr lang="ru-RU" dirty="0" smtClean="0">
                <a:latin typeface="Times New Roman" panose="02020603050405020304" pitchFamily="18" charset="0"/>
                <a:cs typeface="Times New Roman" panose="02020603050405020304" pitchFamily="18" charset="0"/>
              </a:rPr>
              <a:t>.</a:t>
            </a:r>
          </a:p>
          <a:p>
            <a:pPr marL="342900" indent="-342900" algn="just">
              <a:buFont typeface="+mj-lt"/>
              <a:buAutoNum type="arabicPeriod"/>
            </a:pPr>
            <a:endParaRPr lang="ru-RU" dirty="0">
              <a:latin typeface="Times New Roman" panose="02020603050405020304" pitchFamily="18" charset="0"/>
              <a:cs typeface="Times New Roman" panose="02020603050405020304" pitchFamily="18" charset="0"/>
            </a:endParaRPr>
          </a:p>
          <a:p>
            <a:pPr algn="just"/>
            <a:r>
              <a:rPr lang="ru-RU" dirty="0" smtClean="0">
                <a:latin typeface="Times New Roman" panose="02020603050405020304" pitchFamily="18" charset="0"/>
                <a:cs typeface="Times New Roman" panose="02020603050405020304" pitchFamily="18" charset="0"/>
              </a:rPr>
              <a:t>	Домен </a:t>
            </a:r>
            <a:r>
              <a:rPr lang="ru-RU" dirty="0">
                <a:latin typeface="Times New Roman" panose="02020603050405020304" pitchFamily="18" charset="0"/>
                <a:cs typeface="Times New Roman" panose="02020603050405020304" pitchFamily="18" charset="0"/>
              </a:rPr>
              <a:t>ни в коем случае не подменяет понятие типизации, а выступает в качестве дополнительного ограничителя обрабатываемой в базе данных информации. Ограничение накладывается за счет введения дополнительных логических правил. Так, принимая нового сотрудника на работу, при вводе даты рождения можно контролировать его возраст путем элементарного сравнения текущей системной даты компьютера и даты рождения. Обслуживая атрибут почтового индекса, описываемого </a:t>
            </a:r>
            <a:r>
              <a:rPr lang="ru-RU" dirty="0" smtClean="0">
                <a:latin typeface="Times New Roman" panose="02020603050405020304" pitchFamily="18" charset="0"/>
                <a:cs typeface="Times New Roman" panose="02020603050405020304" pitchFamily="18" charset="0"/>
              </a:rPr>
              <a:t>шестью символами </a:t>
            </a:r>
            <a:r>
              <a:rPr lang="ru-RU" dirty="0">
                <a:latin typeface="Times New Roman" panose="02020603050405020304" pitchFamily="18" charset="0"/>
                <a:cs typeface="Times New Roman" panose="02020603050405020304" pitchFamily="18" charset="0"/>
              </a:rPr>
              <a:t>типа CHAR, наложим дополнительное ограничение на </a:t>
            </a:r>
            <a:r>
              <a:rPr lang="ru-RU" dirty="0" smtClean="0">
                <a:latin typeface="Times New Roman" panose="02020603050405020304" pitchFamily="18" charset="0"/>
                <a:cs typeface="Times New Roman" panose="02020603050405020304" pitchFamily="18" charset="0"/>
              </a:rPr>
              <a:t>диапазон </a:t>
            </a:r>
            <a:r>
              <a:rPr lang="ru-RU" dirty="0">
                <a:latin typeface="Times New Roman" panose="02020603050405020304" pitchFamily="18" charset="0"/>
                <a:cs typeface="Times New Roman" panose="02020603050405020304" pitchFamily="18" charset="0"/>
              </a:rPr>
              <a:t>приемлемых значений – наш домен должен пропускать </a:t>
            </a:r>
            <a:r>
              <a:rPr lang="ru-RU" dirty="0" smtClean="0">
                <a:latin typeface="Times New Roman" panose="02020603050405020304" pitchFamily="18" charset="0"/>
                <a:cs typeface="Times New Roman" panose="02020603050405020304" pitchFamily="18" charset="0"/>
              </a:rPr>
              <a:t>только цифровые </a:t>
            </a:r>
            <a:r>
              <a:rPr lang="ru-RU" dirty="0">
                <a:latin typeface="Times New Roman" panose="02020603050405020304" pitchFamily="18" charset="0"/>
                <a:cs typeface="Times New Roman" panose="02020603050405020304" pitchFamily="18" charset="0"/>
              </a:rPr>
              <a:t>знаки. Надо сразу оговориться, что логические правила </a:t>
            </a:r>
            <a:r>
              <a:rPr lang="ru-RU" dirty="0" smtClean="0">
                <a:latin typeface="Times New Roman" panose="02020603050405020304" pitchFamily="18" charset="0"/>
                <a:cs typeface="Times New Roman" panose="02020603050405020304" pitchFamily="18" charset="0"/>
              </a:rPr>
              <a:t>являются </a:t>
            </a:r>
            <a:r>
              <a:rPr lang="ru-RU" dirty="0">
                <a:latin typeface="Times New Roman" panose="02020603050405020304" pitchFamily="18" charset="0"/>
                <a:cs typeface="Times New Roman" panose="02020603050405020304" pitchFamily="18" charset="0"/>
              </a:rPr>
              <a:t>не столько описанием отдельного домена, сколько </a:t>
            </a:r>
            <a:r>
              <a:rPr lang="ru-RU" dirty="0" smtClean="0">
                <a:latin typeface="Times New Roman" panose="02020603050405020304" pitchFamily="18" charset="0"/>
                <a:cs typeface="Times New Roman" panose="02020603050405020304" pitchFamily="18" charset="0"/>
              </a:rPr>
              <a:t>средством поддержания </a:t>
            </a:r>
            <a:r>
              <a:rPr lang="ru-RU" dirty="0">
                <a:latin typeface="Times New Roman" panose="02020603050405020304" pitchFamily="18" charset="0"/>
                <a:cs typeface="Times New Roman" panose="02020603050405020304" pitchFamily="18" charset="0"/>
              </a:rPr>
              <a:t>целостности данных в масштабах всей базы данных.</a:t>
            </a:r>
          </a:p>
        </p:txBody>
      </p:sp>
    </p:spTree>
    <p:extLst>
      <p:ext uri="{BB962C8B-B14F-4D97-AF65-F5344CB8AC3E}">
        <p14:creationId xmlns:p14="http://schemas.microsoft.com/office/powerpoint/2010/main" val="10618264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99008" y="44624"/>
            <a:ext cx="8779134" cy="504056"/>
          </a:xfrm>
        </p:spPr>
        <p:txBody>
          <a:bodyPr>
            <a:normAutofit fontScale="90000"/>
          </a:bodyPr>
          <a:lstStyle/>
          <a:p>
            <a:r>
              <a:rPr lang="ru-RU" sz="2800" b="1" dirty="0">
                <a:latin typeface="Times New Roman" pitchFamily="18" charset="0"/>
                <a:cs typeface="Times New Roman" pitchFamily="18" charset="0"/>
              </a:rPr>
              <a:t>Реляционная </a:t>
            </a:r>
            <a:r>
              <a:rPr lang="ru-RU" sz="2800" b="1" dirty="0" smtClean="0">
                <a:latin typeface="Times New Roman" pitchFamily="18" charset="0"/>
                <a:cs typeface="Times New Roman" pitchFamily="18" charset="0"/>
              </a:rPr>
              <a:t>модель</a:t>
            </a:r>
            <a:r>
              <a:rPr lang="ru-RU" sz="2800" b="1" dirty="0">
                <a:latin typeface="Times New Roman" pitchFamily="18" charset="0"/>
                <a:cs typeface="Times New Roman" pitchFamily="18" charset="0"/>
              </a:rPr>
              <a:t>. Тип данных и домен.</a:t>
            </a:r>
            <a:endParaRPr lang="ru-RU" sz="2800" b="1" dirty="0"/>
          </a:p>
        </p:txBody>
      </p:sp>
      <p:sp>
        <p:nvSpPr>
          <p:cNvPr id="4" name="TextBox 3"/>
          <p:cNvSpPr txBox="1"/>
          <p:nvPr/>
        </p:nvSpPr>
        <p:spPr>
          <a:xfrm>
            <a:off x="8676456" y="6381328"/>
            <a:ext cx="418704" cy="369332"/>
          </a:xfrm>
          <a:prstGeom prst="rect">
            <a:avLst/>
          </a:prstGeom>
          <a:noFill/>
        </p:spPr>
        <p:txBody>
          <a:bodyPr wrap="none" rtlCol="0">
            <a:spAutoFit/>
          </a:bodyPr>
          <a:lstStyle/>
          <a:p>
            <a:r>
              <a:rPr lang="ru-RU" dirty="0" smtClean="0"/>
              <a:t>22</a:t>
            </a:r>
            <a:endParaRPr lang="ru-RU" dirty="0"/>
          </a:p>
        </p:txBody>
      </p:sp>
      <p:sp>
        <p:nvSpPr>
          <p:cNvPr id="3" name="Прямоугольник 2"/>
          <p:cNvSpPr/>
          <p:nvPr/>
        </p:nvSpPr>
        <p:spPr>
          <a:xfrm>
            <a:off x="146673" y="568408"/>
            <a:ext cx="8798630" cy="923330"/>
          </a:xfrm>
          <a:prstGeom prst="rect">
            <a:avLst/>
          </a:prstGeom>
        </p:spPr>
        <p:txBody>
          <a:bodyPr wrap="square">
            <a:spAutoFit/>
          </a:bodyPr>
          <a:lstStyle/>
          <a:p>
            <a:pPr algn="just"/>
            <a:r>
              <a:rPr lang="ru-RU" dirty="0" smtClean="0">
                <a:latin typeface="Times New Roman" panose="02020603050405020304" pitchFamily="18" charset="0"/>
                <a:cs typeface="Times New Roman" panose="02020603050405020304" pitchFamily="18" charset="0"/>
              </a:rPr>
              <a:t>	В </a:t>
            </a:r>
            <a:r>
              <a:rPr lang="ru-RU" dirty="0">
                <a:latin typeface="Times New Roman" panose="02020603050405020304" pitchFamily="18" charset="0"/>
                <a:cs typeface="Times New Roman" panose="02020603050405020304" pitchFamily="18" charset="0"/>
              </a:rPr>
              <a:t>профессиональных СУБД доменные ограничения могут </a:t>
            </a:r>
            <a:r>
              <a:rPr lang="ru-RU" dirty="0" smtClean="0">
                <a:latin typeface="Times New Roman" panose="02020603050405020304" pitchFamily="18" charset="0"/>
                <a:cs typeface="Times New Roman" panose="02020603050405020304" pitchFamily="18" charset="0"/>
              </a:rPr>
              <a:t>накладываться </a:t>
            </a:r>
            <a:r>
              <a:rPr lang="ru-RU" dirty="0">
                <a:latin typeface="Times New Roman" panose="02020603050405020304" pitchFamily="18" charset="0"/>
                <a:cs typeface="Times New Roman" panose="02020603050405020304" pitchFamily="18" charset="0"/>
              </a:rPr>
              <a:t>на несколько атрибутов одновременно, таким образом </a:t>
            </a:r>
            <a:r>
              <a:rPr lang="ru-RU" dirty="0" smtClean="0">
                <a:latin typeface="Times New Roman" panose="02020603050405020304" pitchFamily="18" charset="0"/>
                <a:cs typeface="Times New Roman" panose="02020603050405020304" pitchFamily="18" charset="0"/>
              </a:rPr>
              <a:t>одновременно </a:t>
            </a:r>
            <a:r>
              <a:rPr lang="ru-RU" dirty="0">
                <a:latin typeface="Times New Roman" panose="02020603050405020304" pitchFamily="18" charset="0"/>
                <a:cs typeface="Times New Roman" panose="02020603050405020304" pitchFamily="18" charset="0"/>
              </a:rPr>
              <a:t>контролируя непротиворечивость хранящихся в них данных.</a:t>
            </a:r>
          </a:p>
        </p:txBody>
      </p:sp>
      <p:pic>
        <p:nvPicPr>
          <p:cNvPr id="5122" name="Picture 2" descr="https://kartinkin.net/uploads/posts/2021-07/1625570650_10-kartinkin-com-p-fon-shkolnaya-doska-s-formulami-krasivie-f-1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576" y="1920240"/>
            <a:ext cx="7731385" cy="36724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03938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99008" y="44624"/>
            <a:ext cx="8779134" cy="504056"/>
          </a:xfrm>
        </p:spPr>
        <p:txBody>
          <a:bodyPr>
            <a:normAutofit fontScale="90000"/>
          </a:bodyPr>
          <a:lstStyle/>
          <a:p>
            <a:r>
              <a:rPr lang="ru-RU" sz="2800" b="1" dirty="0">
                <a:latin typeface="Times New Roman" pitchFamily="18" charset="0"/>
                <a:cs typeface="Times New Roman" pitchFamily="18" charset="0"/>
              </a:rPr>
              <a:t>Реляционная </a:t>
            </a:r>
            <a:r>
              <a:rPr lang="ru-RU" sz="2800" b="1" dirty="0" smtClean="0">
                <a:latin typeface="Times New Roman" pitchFamily="18" charset="0"/>
                <a:cs typeface="Times New Roman" pitchFamily="18" charset="0"/>
              </a:rPr>
              <a:t>модель</a:t>
            </a:r>
            <a:r>
              <a:rPr lang="ru-RU" sz="2800" b="1" dirty="0">
                <a:latin typeface="Times New Roman" pitchFamily="18" charset="0"/>
                <a:cs typeface="Times New Roman" pitchFamily="18" charset="0"/>
              </a:rPr>
              <a:t>. Связь.</a:t>
            </a:r>
            <a:endParaRPr lang="ru-RU" sz="2800" b="1" dirty="0"/>
          </a:p>
        </p:txBody>
      </p:sp>
      <p:sp>
        <p:nvSpPr>
          <p:cNvPr id="4" name="TextBox 3"/>
          <p:cNvSpPr txBox="1"/>
          <p:nvPr/>
        </p:nvSpPr>
        <p:spPr>
          <a:xfrm>
            <a:off x="8676456" y="6381328"/>
            <a:ext cx="418704" cy="369332"/>
          </a:xfrm>
          <a:prstGeom prst="rect">
            <a:avLst/>
          </a:prstGeom>
          <a:noFill/>
        </p:spPr>
        <p:txBody>
          <a:bodyPr wrap="none" rtlCol="0">
            <a:spAutoFit/>
          </a:bodyPr>
          <a:lstStyle/>
          <a:p>
            <a:r>
              <a:rPr lang="ru-RU" dirty="0" smtClean="0"/>
              <a:t>23</a:t>
            </a:r>
            <a:endParaRPr lang="ru-RU" dirty="0"/>
          </a:p>
        </p:txBody>
      </p:sp>
      <p:sp>
        <p:nvSpPr>
          <p:cNvPr id="3" name="Прямоугольник 2"/>
          <p:cNvSpPr/>
          <p:nvPr/>
        </p:nvSpPr>
        <p:spPr>
          <a:xfrm>
            <a:off x="179512" y="548680"/>
            <a:ext cx="8798630" cy="3416320"/>
          </a:xfrm>
          <a:prstGeom prst="rect">
            <a:avLst/>
          </a:prstGeom>
        </p:spPr>
        <p:txBody>
          <a:bodyPr wrap="square">
            <a:spAutoFit/>
          </a:bodyPr>
          <a:lstStyle/>
          <a:p>
            <a:pPr algn="just"/>
            <a:r>
              <a:rPr lang="ru-RU" dirty="0">
                <a:latin typeface="Times New Roman" panose="02020603050405020304" pitchFamily="18" charset="0"/>
                <a:cs typeface="Times New Roman" panose="02020603050405020304" pitchFamily="18" charset="0"/>
              </a:rPr>
              <a:t>	Реляционная модель призвана не только описать перечень </a:t>
            </a:r>
            <a:r>
              <a:rPr lang="ru-RU" dirty="0" smtClean="0">
                <a:latin typeface="Times New Roman" panose="02020603050405020304" pitchFamily="18" charset="0"/>
                <a:cs typeface="Times New Roman" panose="02020603050405020304" pitchFamily="18" charset="0"/>
              </a:rPr>
              <a:t>типов сущностей</a:t>
            </a:r>
            <a:r>
              <a:rPr lang="ru-RU" dirty="0">
                <a:latin typeface="Times New Roman" panose="02020603050405020304" pitchFamily="18" charset="0"/>
                <a:cs typeface="Times New Roman" panose="02020603050405020304" pitchFamily="18" charset="0"/>
              </a:rPr>
              <a:t>, но и отразить особенности взаимодействия между </a:t>
            </a:r>
            <a:r>
              <a:rPr lang="ru-RU" dirty="0" smtClean="0">
                <a:latin typeface="Times New Roman" panose="02020603050405020304" pitchFamily="18" charset="0"/>
                <a:cs typeface="Times New Roman" panose="02020603050405020304" pitchFamily="18" charset="0"/>
              </a:rPr>
              <a:t>ними. Взаимодействие возникает </a:t>
            </a:r>
            <a:r>
              <a:rPr lang="ru-RU" dirty="0">
                <a:latin typeface="Times New Roman" panose="02020603050405020304" pitchFamily="18" charset="0"/>
                <a:cs typeface="Times New Roman" panose="02020603050405020304" pitchFamily="18" charset="0"/>
              </a:rPr>
              <a:t>там, где между типами сущностей </a:t>
            </a:r>
            <a:r>
              <a:rPr lang="ru-RU" dirty="0" smtClean="0">
                <a:latin typeface="Times New Roman" panose="02020603050405020304" pitchFamily="18" charset="0"/>
                <a:cs typeface="Times New Roman" panose="02020603050405020304" pitchFamily="18" charset="0"/>
              </a:rPr>
              <a:t>проявляются </a:t>
            </a:r>
            <a:r>
              <a:rPr lang="ru-RU" dirty="0">
                <a:latin typeface="Times New Roman" panose="02020603050405020304" pitchFamily="18" charset="0"/>
                <a:cs typeface="Times New Roman" panose="02020603050405020304" pitchFamily="18" charset="0"/>
              </a:rPr>
              <a:t>отношения, выраженные в виде глагола, например </a:t>
            </a:r>
            <a:r>
              <a:rPr lang="ru-RU" dirty="0" smtClean="0">
                <a:latin typeface="Times New Roman" panose="02020603050405020304" pitchFamily="18" charset="0"/>
                <a:cs typeface="Times New Roman" panose="02020603050405020304" pitchFamily="18" charset="0"/>
              </a:rPr>
              <a:t>продавец оформил </a:t>
            </a:r>
            <a:r>
              <a:rPr lang="ru-RU" dirty="0">
                <a:latin typeface="Times New Roman" panose="02020603050405020304" pitchFamily="18" charset="0"/>
                <a:cs typeface="Times New Roman" panose="02020603050405020304" pitchFamily="18" charset="0"/>
              </a:rPr>
              <a:t>заказ. Здесь </a:t>
            </a:r>
            <a:r>
              <a:rPr lang="ru-RU" b="1" dirty="0">
                <a:latin typeface="Times New Roman" panose="02020603050405020304" pitchFamily="18" charset="0"/>
                <a:cs typeface="Times New Roman" panose="02020603050405020304" pitchFamily="18" charset="0"/>
              </a:rPr>
              <a:t>«продавец» </a:t>
            </a:r>
            <a:r>
              <a:rPr lang="ru-RU" dirty="0">
                <a:latin typeface="Times New Roman" panose="02020603050405020304" pitchFamily="18" charset="0"/>
                <a:cs typeface="Times New Roman" panose="02020603050405020304" pitchFamily="18" charset="0"/>
              </a:rPr>
              <a:t>и </a:t>
            </a:r>
            <a:r>
              <a:rPr lang="ru-RU" b="1" dirty="0">
                <a:latin typeface="Times New Roman" panose="02020603050405020304" pitchFamily="18" charset="0"/>
                <a:cs typeface="Times New Roman" panose="02020603050405020304" pitchFamily="18" charset="0"/>
              </a:rPr>
              <a:t>«заказ» </a:t>
            </a:r>
            <a:r>
              <a:rPr lang="ru-RU" dirty="0">
                <a:latin typeface="Times New Roman" panose="02020603050405020304" pitchFamily="18" charset="0"/>
                <a:cs typeface="Times New Roman" panose="02020603050405020304" pitchFamily="18" charset="0"/>
              </a:rPr>
              <a:t>– это две сущности, а </a:t>
            </a:r>
            <a:r>
              <a:rPr lang="ru-RU" dirty="0" smtClean="0">
                <a:latin typeface="Times New Roman" panose="02020603050405020304" pitchFamily="18" charset="0"/>
                <a:cs typeface="Times New Roman" panose="02020603050405020304" pitchFamily="18" charset="0"/>
              </a:rPr>
              <a:t>связь между </a:t>
            </a:r>
            <a:r>
              <a:rPr lang="ru-RU" dirty="0">
                <a:latin typeface="Times New Roman" panose="02020603050405020304" pitchFamily="18" charset="0"/>
                <a:cs typeface="Times New Roman" panose="02020603050405020304" pitchFamily="18" charset="0"/>
              </a:rPr>
              <a:t>ними просматривается в глаголе </a:t>
            </a:r>
            <a:r>
              <a:rPr lang="ru-RU" b="1" dirty="0">
                <a:latin typeface="Times New Roman" panose="02020603050405020304" pitchFamily="18" charset="0"/>
                <a:cs typeface="Times New Roman" panose="02020603050405020304" pitchFamily="18" charset="0"/>
              </a:rPr>
              <a:t>«оформил</a:t>
            </a:r>
            <a:r>
              <a:rPr lang="ru-RU" b="1" dirty="0" smtClean="0">
                <a:latin typeface="Times New Roman" panose="02020603050405020304" pitchFamily="18" charset="0"/>
                <a:cs typeface="Times New Roman" panose="02020603050405020304" pitchFamily="18" charset="0"/>
              </a:rPr>
              <a:t>».</a:t>
            </a:r>
          </a:p>
          <a:p>
            <a:pPr algn="just"/>
            <a:r>
              <a:rPr lang="ru-RU" dirty="0">
                <a:latin typeface="Times New Roman" panose="02020603050405020304" pitchFamily="18" charset="0"/>
                <a:cs typeface="Times New Roman" panose="02020603050405020304" pitchFamily="18" charset="0"/>
              </a:rPr>
              <a:t>	Различают три типа связи между сущностями: «один к одному», «</a:t>
            </a:r>
            <a:r>
              <a:rPr lang="ru-RU" dirty="0" smtClean="0">
                <a:latin typeface="Times New Roman" panose="02020603050405020304" pitchFamily="18" charset="0"/>
                <a:cs typeface="Times New Roman" panose="02020603050405020304" pitchFamily="18" charset="0"/>
              </a:rPr>
              <a:t>один ко </a:t>
            </a:r>
            <a:r>
              <a:rPr lang="ru-RU" dirty="0">
                <a:latin typeface="Times New Roman" panose="02020603050405020304" pitchFamily="18" charset="0"/>
                <a:cs typeface="Times New Roman" panose="02020603050405020304" pitchFamily="18" charset="0"/>
              </a:rPr>
              <a:t>многим» и «многие ко многим». Появление в реляционной БД </a:t>
            </a:r>
            <a:r>
              <a:rPr lang="ru-RU" dirty="0" smtClean="0">
                <a:latin typeface="Times New Roman" panose="02020603050405020304" pitchFamily="18" charset="0"/>
                <a:cs typeface="Times New Roman" panose="02020603050405020304" pitchFamily="18" charset="0"/>
              </a:rPr>
              <a:t>связи «один </a:t>
            </a:r>
            <a:r>
              <a:rPr lang="ru-RU" dirty="0">
                <a:latin typeface="Times New Roman" panose="02020603050405020304" pitchFamily="18" charset="0"/>
                <a:cs typeface="Times New Roman" panose="02020603050405020304" pitchFamily="18" charset="0"/>
              </a:rPr>
              <a:t>к одному» – крайне редкий случай. Чаще всего он </a:t>
            </a:r>
            <a:r>
              <a:rPr lang="ru-RU" dirty="0" smtClean="0">
                <a:latin typeface="Times New Roman" panose="02020603050405020304" pitchFamily="18" charset="0"/>
                <a:cs typeface="Times New Roman" panose="02020603050405020304" pitchFamily="18" charset="0"/>
              </a:rPr>
              <a:t>свидетельствует </a:t>
            </a:r>
            <a:r>
              <a:rPr lang="ru-RU" dirty="0">
                <a:latin typeface="Times New Roman" panose="02020603050405020304" pitchFamily="18" charset="0"/>
                <a:cs typeface="Times New Roman" panose="02020603050405020304" pitchFamily="18" charset="0"/>
              </a:rPr>
              <a:t>о том, что разработчик не вполне корректно определился с </a:t>
            </a:r>
            <a:r>
              <a:rPr lang="ru-RU" dirty="0" smtClean="0">
                <a:latin typeface="Times New Roman" panose="02020603050405020304" pitchFamily="18" charset="0"/>
                <a:cs typeface="Times New Roman" panose="02020603050405020304" pitchFamily="18" charset="0"/>
              </a:rPr>
              <a:t>атрибутами </a:t>
            </a:r>
            <a:r>
              <a:rPr lang="ru-RU" dirty="0">
                <a:latin typeface="Times New Roman" panose="02020603050405020304" pitchFamily="18" charset="0"/>
                <a:cs typeface="Times New Roman" panose="02020603050405020304" pitchFamily="18" charset="0"/>
              </a:rPr>
              <a:t>и вместо одного из атрибутов создал лишний тип сущности. </a:t>
            </a:r>
            <a:r>
              <a:rPr lang="ru-RU" dirty="0" smtClean="0">
                <a:latin typeface="Times New Roman" panose="02020603050405020304" pitchFamily="18" charset="0"/>
                <a:cs typeface="Times New Roman" panose="02020603050405020304" pitchFamily="18" charset="0"/>
              </a:rPr>
              <a:t>На практике </a:t>
            </a:r>
            <a:r>
              <a:rPr lang="ru-RU" dirty="0">
                <a:latin typeface="Times New Roman" panose="02020603050405020304" pitchFamily="18" charset="0"/>
                <a:cs typeface="Times New Roman" panose="02020603050405020304" pitchFamily="18" charset="0"/>
              </a:rPr>
              <a:t>наиболее распространена связь «один ко многим», например</a:t>
            </a:r>
          </a:p>
          <a:p>
            <a:pPr algn="just"/>
            <a:r>
              <a:rPr lang="ru-RU" dirty="0">
                <a:latin typeface="Times New Roman" panose="02020603050405020304" pitchFamily="18" charset="0"/>
                <a:cs typeface="Times New Roman" panose="02020603050405020304" pitchFamily="18" charset="0"/>
              </a:rPr>
              <a:t>автор написал много книг, завод выпустил много автомобилей, в </a:t>
            </a:r>
            <a:r>
              <a:rPr lang="ru-RU" dirty="0" smtClean="0">
                <a:latin typeface="Times New Roman" panose="02020603050405020304" pitchFamily="18" charset="0"/>
                <a:cs typeface="Times New Roman" panose="02020603050405020304" pitchFamily="18" charset="0"/>
              </a:rPr>
              <a:t>одном отделе </a:t>
            </a:r>
            <a:r>
              <a:rPr lang="ru-RU" dirty="0">
                <a:latin typeface="Times New Roman" panose="02020603050405020304" pitchFamily="18" charset="0"/>
                <a:cs typeface="Times New Roman" panose="02020603050405020304" pitchFamily="18" charset="0"/>
              </a:rPr>
              <a:t>работает много </a:t>
            </a:r>
            <a:r>
              <a:rPr lang="ru-RU" dirty="0" smtClean="0">
                <a:latin typeface="Times New Roman" panose="02020603050405020304" pitchFamily="18" charset="0"/>
                <a:cs typeface="Times New Roman" panose="02020603050405020304" pitchFamily="18" charset="0"/>
              </a:rPr>
              <a:t>сотрудников.</a:t>
            </a:r>
            <a:endParaRPr lang="ru-RU" dirty="0">
              <a:latin typeface="Times New Roman" panose="02020603050405020304" pitchFamily="18" charset="0"/>
              <a:cs typeface="Times New Roman" panose="02020603050405020304" pitchFamily="18" charset="0"/>
            </a:endParaRP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39752" y="3789040"/>
            <a:ext cx="6638391" cy="23042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Прямоугольник 4"/>
          <p:cNvSpPr/>
          <p:nvPr/>
        </p:nvSpPr>
        <p:spPr>
          <a:xfrm>
            <a:off x="3707904" y="6255530"/>
            <a:ext cx="2838919" cy="338554"/>
          </a:xfrm>
          <a:prstGeom prst="rect">
            <a:avLst/>
          </a:prstGeom>
        </p:spPr>
        <p:txBody>
          <a:bodyPr wrap="none">
            <a:spAutoFit/>
          </a:bodyPr>
          <a:lstStyle/>
          <a:p>
            <a:r>
              <a:rPr lang="ru-RU" sz="1600" dirty="0">
                <a:latin typeface="Times New Roman" panose="02020603050405020304" pitchFamily="18" charset="0"/>
                <a:cs typeface="Times New Roman" panose="02020603050405020304" pitchFamily="18" charset="0"/>
              </a:rPr>
              <a:t>Отношение «один ко многим»</a:t>
            </a:r>
          </a:p>
        </p:txBody>
      </p:sp>
    </p:spTree>
    <p:extLst>
      <p:ext uri="{BB962C8B-B14F-4D97-AF65-F5344CB8AC3E}">
        <p14:creationId xmlns:p14="http://schemas.microsoft.com/office/powerpoint/2010/main" val="19543671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99008" y="44624"/>
            <a:ext cx="8779134" cy="504056"/>
          </a:xfrm>
        </p:spPr>
        <p:txBody>
          <a:bodyPr>
            <a:normAutofit fontScale="90000"/>
          </a:bodyPr>
          <a:lstStyle/>
          <a:p>
            <a:r>
              <a:rPr lang="ru-RU" sz="2800" b="1" dirty="0">
                <a:latin typeface="Times New Roman" pitchFamily="18" charset="0"/>
                <a:cs typeface="Times New Roman" pitchFamily="18" charset="0"/>
              </a:rPr>
              <a:t>Реляционная </a:t>
            </a:r>
            <a:r>
              <a:rPr lang="ru-RU" sz="2800" b="1" dirty="0" smtClean="0">
                <a:latin typeface="Times New Roman" pitchFamily="18" charset="0"/>
                <a:cs typeface="Times New Roman" pitchFamily="18" charset="0"/>
              </a:rPr>
              <a:t>модель</a:t>
            </a:r>
            <a:r>
              <a:rPr lang="ru-RU" sz="2800" b="1" dirty="0">
                <a:latin typeface="Times New Roman" pitchFamily="18" charset="0"/>
                <a:cs typeface="Times New Roman" pitchFamily="18" charset="0"/>
              </a:rPr>
              <a:t>. Связь.</a:t>
            </a:r>
            <a:endParaRPr lang="ru-RU" sz="2800" b="1" dirty="0"/>
          </a:p>
        </p:txBody>
      </p:sp>
      <p:sp>
        <p:nvSpPr>
          <p:cNvPr id="4" name="TextBox 3"/>
          <p:cNvSpPr txBox="1"/>
          <p:nvPr/>
        </p:nvSpPr>
        <p:spPr>
          <a:xfrm>
            <a:off x="8676456" y="6381328"/>
            <a:ext cx="418704" cy="369332"/>
          </a:xfrm>
          <a:prstGeom prst="rect">
            <a:avLst/>
          </a:prstGeom>
          <a:noFill/>
        </p:spPr>
        <p:txBody>
          <a:bodyPr wrap="none" rtlCol="0">
            <a:spAutoFit/>
          </a:bodyPr>
          <a:lstStyle/>
          <a:p>
            <a:r>
              <a:rPr lang="ru-RU" dirty="0" smtClean="0"/>
              <a:t>24</a:t>
            </a:r>
            <a:endParaRPr lang="ru-RU" dirty="0"/>
          </a:p>
        </p:txBody>
      </p:sp>
      <p:sp>
        <p:nvSpPr>
          <p:cNvPr id="3" name="Прямоугольник 2"/>
          <p:cNvSpPr/>
          <p:nvPr/>
        </p:nvSpPr>
        <p:spPr>
          <a:xfrm>
            <a:off x="179512" y="548680"/>
            <a:ext cx="8798630" cy="1477328"/>
          </a:xfrm>
          <a:prstGeom prst="rect">
            <a:avLst/>
          </a:prstGeom>
        </p:spPr>
        <p:txBody>
          <a:bodyPr wrap="square">
            <a:spAutoFit/>
          </a:bodyPr>
          <a:lstStyle/>
          <a:p>
            <a:pPr algn="just"/>
            <a:r>
              <a:rPr lang="en-US" dirty="0" smtClean="0">
                <a:latin typeface="Times New Roman" panose="02020603050405020304" pitchFamily="18" charset="0"/>
                <a:cs typeface="Times New Roman" panose="02020603050405020304" pitchFamily="18" charset="0"/>
              </a:rPr>
              <a:t>	</a:t>
            </a:r>
            <a:r>
              <a:rPr lang="ru-RU" dirty="0" smtClean="0">
                <a:latin typeface="Times New Roman" panose="02020603050405020304" pitchFamily="18" charset="0"/>
                <a:cs typeface="Times New Roman" panose="02020603050405020304" pitchFamily="18" charset="0"/>
              </a:rPr>
              <a:t>Связь </a:t>
            </a:r>
            <a:r>
              <a:rPr lang="ru-RU" dirty="0">
                <a:latin typeface="Times New Roman" panose="02020603050405020304" pitchFamily="18" charset="0"/>
                <a:cs typeface="Times New Roman" panose="02020603050405020304" pitchFamily="18" charset="0"/>
              </a:rPr>
              <a:t>«многие ко многим» встречается реже: офисы разных </a:t>
            </a:r>
            <a:r>
              <a:rPr lang="ru-RU" dirty="0" smtClean="0">
                <a:latin typeface="Times New Roman" panose="02020603050405020304" pitchFamily="18" charset="0"/>
                <a:cs typeface="Times New Roman" panose="02020603050405020304" pitchFamily="18" charset="0"/>
              </a:rPr>
              <a:t>компаний </a:t>
            </a:r>
            <a:r>
              <a:rPr lang="ru-RU" dirty="0">
                <a:latin typeface="Times New Roman" panose="02020603050405020304" pitchFamily="18" charset="0"/>
                <a:cs typeface="Times New Roman" panose="02020603050405020304" pitchFamily="18" charset="0"/>
              </a:rPr>
              <a:t>размещены в разных городах, множество издательств </a:t>
            </a:r>
            <a:r>
              <a:rPr lang="ru-RU" dirty="0" smtClean="0">
                <a:latin typeface="Times New Roman" panose="02020603050405020304" pitchFamily="18" charset="0"/>
                <a:cs typeface="Times New Roman" panose="02020603050405020304" pitchFamily="18" charset="0"/>
              </a:rPr>
              <a:t>опубликовало </a:t>
            </a:r>
            <a:r>
              <a:rPr lang="ru-RU" dirty="0">
                <a:latin typeface="Times New Roman" panose="02020603050405020304" pitchFamily="18" charset="0"/>
                <a:cs typeface="Times New Roman" panose="02020603050405020304" pitchFamily="18" charset="0"/>
              </a:rPr>
              <a:t>произведения различных авторов и т. п. </a:t>
            </a:r>
            <a:r>
              <a:rPr lang="ru-RU" b="1" i="1" dirty="0">
                <a:latin typeface="Times New Roman" panose="02020603050405020304" pitchFamily="18" charset="0"/>
                <a:cs typeface="Times New Roman" panose="02020603050405020304" pitchFamily="18" charset="0"/>
              </a:rPr>
              <a:t>Реляционная модель </a:t>
            </a:r>
            <a:r>
              <a:rPr lang="ru-RU" b="1" i="1" dirty="0" smtClean="0">
                <a:latin typeface="Times New Roman" panose="02020603050405020304" pitchFamily="18" charset="0"/>
                <a:cs typeface="Times New Roman" panose="02020603050405020304" pitchFamily="18" charset="0"/>
              </a:rPr>
              <a:t>напрямую </a:t>
            </a:r>
            <a:r>
              <a:rPr lang="ru-RU" b="1" i="1" dirty="0">
                <a:latin typeface="Times New Roman" panose="02020603050405020304" pitchFamily="18" charset="0"/>
                <a:cs typeface="Times New Roman" panose="02020603050405020304" pitchFamily="18" charset="0"/>
              </a:rPr>
              <a:t>не поддерживает отношение «многие ко многим», поэтому </a:t>
            </a:r>
            <a:r>
              <a:rPr lang="ru-RU" b="1" i="1" dirty="0" smtClean="0">
                <a:latin typeface="Times New Roman" panose="02020603050405020304" pitchFamily="18" charset="0"/>
                <a:cs typeface="Times New Roman" panose="02020603050405020304" pitchFamily="18" charset="0"/>
              </a:rPr>
              <a:t>его</a:t>
            </a:r>
            <a:r>
              <a:rPr lang="en-US" b="1" i="1" dirty="0" smtClean="0">
                <a:latin typeface="Times New Roman" panose="02020603050405020304" pitchFamily="18" charset="0"/>
                <a:cs typeface="Times New Roman" panose="02020603050405020304" pitchFamily="18" charset="0"/>
              </a:rPr>
              <a:t> </a:t>
            </a:r>
            <a:r>
              <a:rPr lang="ru-RU" b="1" i="1" dirty="0" smtClean="0">
                <a:latin typeface="Times New Roman" panose="02020603050405020304" pitchFamily="18" charset="0"/>
                <a:cs typeface="Times New Roman" panose="02020603050405020304" pitchFamily="18" charset="0"/>
              </a:rPr>
              <a:t>приходится </a:t>
            </a:r>
            <a:r>
              <a:rPr lang="ru-RU" b="1" i="1" dirty="0">
                <a:latin typeface="Times New Roman" panose="02020603050405020304" pitchFamily="18" charset="0"/>
                <a:cs typeface="Times New Roman" panose="02020603050405020304" pitchFamily="18" charset="0"/>
              </a:rPr>
              <a:t>разбивать на два отношения «один ко многим</a:t>
            </a:r>
            <a:r>
              <a:rPr lang="ru-RU" b="1" i="1" dirty="0" smtClean="0">
                <a:latin typeface="Times New Roman" panose="02020603050405020304" pitchFamily="18" charset="0"/>
                <a:cs typeface="Times New Roman" panose="02020603050405020304" pitchFamily="18" charset="0"/>
              </a:rPr>
              <a:t>».</a:t>
            </a:r>
            <a:endParaRPr lang="ru-RU" b="1" i="1" dirty="0">
              <a:latin typeface="Times New Roman" panose="02020603050405020304" pitchFamily="18" charset="0"/>
              <a:cs typeface="Times New Roman" panose="02020603050405020304" pitchFamily="18" charset="0"/>
            </a:endParaRPr>
          </a:p>
        </p:txBody>
      </p:sp>
      <p:pic>
        <p:nvPicPr>
          <p:cNvPr id="1331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27784" y="3159302"/>
            <a:ext cx="6128446" cy="35775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3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6558" y="2023074"/>
            <a:ext cx="5616624" cy="12527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227120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99008" y="44624"/>
            <a:ext cx="8779134" cy="504056"/>
          </a:xfrm>
        </p:spPr>
        <p:txBody>
          <a:bodyPr>
            <a:normAutofit fontScale="90000"/>
          </a:bodyPr>
          <a:lstStyle/>
          <a:p>
            <a:r>
              <a:rPr lang="ru-RU" sz="2800" b="1" dirty="0">
                <a:latin typeface="Times New Roman" pitchFamily="18" charset="0"/>
                <a:cs typeface="Times New Roman" pitchFamily="18" charset="0"/>
              </a:rPr>
              <a:t>Реляционная </a:t>
            </a:r>
            <a:r>
              <a:rPr lang="ru-RU" sz="2800" b="1" dirty="0" smtClean="0">
                <a:latin typeface="Times New Roman" pitchFamily="18" charset="0"/>
                <a:cs typeface="Times New Roman" pitchFamily="18" charset="0"/>
              </a:rPr>
              <a:t>модель</a:t>
            </a:r>
            <a:r>
              <a:rPr lang="ru-RU" sz="2800" b="1" dirty="0">
                <a:latin typeface="Times New Roman" pitchFamily="18" charset="0"/>
                <a:cs typeface="Times New Roman" pitchFamily="18" charset="0"/>
              </a:rPr>
              <a:t>. Связь</a:t>
            </a:r>
            <a:r>
              <a:rPr lang="ru-RU" sz="2800" b="1" dirty="0" smtClean="0">
                <a:latin typeface="Times New Roman" pitchFamily="18" charset="0"/>
                <a:cs typeface="Times New Roman" pitchFamily="18" charset="0"/>
              </a:rPr>
              <a:t>. Задание связи</a:t>
            </a:r>
            <a:endParaRPr lang="ru-RU" sz="2800" b="1" dirty="0"/>
          </a:p>
        </p:txBody>
      </p:sp>
      <p:sp>
        <p:nvSpPr>
          <p:cNvPr id="4" name="TextBox 3"/>
          <p:cNvSpPr txBox="1"/>
          <p:nvPr/>
        </p:nvSpPr>
        <p:spPr>
          <a:xfrm>
            <a:off x="8676456" y="6381328"/>
            <a:ext cx="418704" cy="369332"/>
          </a:xfrm>
          <a:prstGeom prst="rect">
            <a:avLst/>
          </a:prstGeom>
          <a:noFill/>
        </p:spPr>
        <p:txBody>
          <a:bodyPr wrap="none" rtlCol="0">
            <a:spAutoFit/>
          </a:bodyPr>
          <a:lstStyle/>
          <a:p>
            <a:r>
              <a:rPr lang="ru-RU" dirty="0" smtClean="0"/>
              <a:t>25</a:t>
            </a:r>
            <a:endParaRPr lang="ru-RU" dirty="0"/>
          </a:p>
        </p:txBody>
      </p:sp>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8611" y="548680"/>
            <a:ext cx="6092958" cy="13590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31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7664" y="2187009"/>
            <a:ext cx="6128446" cy="35775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5278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99008" y="44624"/>
            <a:ext cx="8779134" cy="504056"/>
          </a:xfrm>
        </p:spPr>
        <p:txBody>
          <a:bodyPr>
            <a:normAutofit fontScale="90000"/>
          </a:bodyPr>
          <a:lstStyle/>
          <a:p>
            <a:r>
              <a:rPr lang="ru-RU" sz="2800" b="1" dirty="0">
                <a:latin typeface="Times New Roman" pitchFamily="18" charset="0"/>
                <a:cs typeface="Times New Roman" pitchFamily="18" charset="0"/>
              </a:rPr>
              <a:t>Реляционная </a:t>
            </a:r>
            <a:r>
              <a:rPr lang="ru-RU" sz="2800" b="1" dirty="0" smtClean="0">
                <a:latin typeface="Times New Roman" pitchFamily="18" charset="0"/>
                <a:cs typeface="Times New Roman" pitchFamily="18" charset="0"/>
              </a:rPr>
              <a:t>модель</a:t>
            </a:r>
            <a:r>
              <a:rPr lang="ru-RU" sz="2800" b="1" dirty="0">
                <a:latin typeface="Times New Roman" pitchFamily="18" charset="0"/>
                <a:cs typeface="Times New Roman" pitchFamily="18" charset="0"/>
              </a:rPr>
              <a:t>. Связь</a:t>
            </a:r>
            <a:r>
              <a:rPr lang="ru-RU" sz="2800" b="1" dirty="0" smtClean="0">
                <a:latin typeface="Times New Roman" pitchFamily="18" charset="0"/>
                <a:cs typeface="Times New Roman" pitchFamily="18" charset="0"/>
              </a:rPr>
              <a:t>. Задание связи</a:t>
            </a:r>
            <a:endParaRPr lang="ru-RU" sz="2800" b="1" dirty="0"/>
          </a:p>
        </p:txBody>
      </p:sp>
      <p:sp>
        <p:nvSpPr>
          <p:cNvPr id="4" name="TextBox 3"/>
          <p:cNvSpPr txBox="1"/>
          <p:nvPr/>
        </p:nvSpPr>
        <p:spPr>
          <a:xfrm>
            <a:off x="8676456" y="6381328"/>
            <a:ext cx="418704" cy="369332"/>
          </a:xfrm>
          <a:prstGeom prst="rect">
            <a:avLst/>
          </a:prstGeom>
          <a:noFill/>
        </p:spPr>
        <p:txBody>
          <a:bodyPr wrap="none" rtlCol="0">
            <a:spAutoFit/>
          </a:bodyPr>
          <a:lstStyle/>
          <a:p>
            <a:r>
              <a:rPr lang="ru-RU" dirty="0" smtClean="0"/>
              <a:t>26</a:t>
            </a:r>
            <a:endParaRPr lang="ru-RU" dirty="0"/>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380" y="980728"/>
            <a:ext cx="8801762" cy="42484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682193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99008" y="44624"/>
            <a:ext cx="8779134" cy="504056"/>
          </a:xfrm>
        </p:spPr>
        <p:txBody>
          <a:bodyPr>
            <a:normAutofit fontScale="90000"/>
          </a:bodyPr>
          <a:lstStyle/>
          <a:p>
            <a:r>
              <a:rPr lang="ru-RU" sz="2800" b="1" dirty="0">
                <a:latin typeface="Times New Roman" pitchFamily="18" charset="0"/>
                <a:cs typeface="Times New Roman" pitchFamily="18" charset="0"/>
              </a:rPr>
              <a:t>Реляционная </a:t>
            </a:r>
            <a:r>
              <a:rPr lang="ru-RU" sz="2800" b="1" dirty="0" smtClean="0">
                <a:latin typeface="Times New Roman" pitchFamily="18" charset="0"/>
                <a:cs typeface="Times New Roman" pitchFamily="18" charset="0"/>
              </a:rPr>
              <a:t>модель</a:t>
            </a:r>
            <a:r>
              <a:rPr lang="ru-RU" sz="2800" b="1" dirty="0">
                <a:latin typeface="Times New Roman" pitchFamily="18" charset="0"/>
                <a:cs typeface="Times New Roman" pitchFamily="18" charset="0"/>
              </a:rPr>
              <a:t>. Отношение.</a:t>
            </a:r>
            <a:endParaRPr lang="ru-RU" sz="2800" b="1" dirty="0"/>
          </a:p>
        </p:txBody>
      </p:sp>
      <p:sp>
        <p:nvSpPr>
          <p:cNvPr id="4" name="TextBox 3"/>
          <p:cNvSpPr txBox="1"/>
          <p:nvPr/>
        </p:nvSpPr>
        <p:spPr>
          <a:xfrm>
            <a:off x="8676456" y="6381328"/>
            <a:ext cx="418704" cy="369332"/>
          </a:xfrm>
          <a:prstGeom prst="rect">
            <a:avLst/>
          </a:prstGeom>
          <a:noFill/>
        </p:spPr>
        <p:txBody>
          <a:bodyPr wrap="none" rtlCol="0">
            <a:spAutoFit/>
          </a:bodyPr>
          <a:lstStyle/>
          <a:p>
            <a:r>
              <a:rPr lang="ru-RU" dirty="0" smtClean="0"/>
              <a:t>27</a:t>
            </a:r>
            <a:endParaRPr lang="ru-RU" dirty="0"/>
          </a:p>
        </p:txBody>
      </p:sp>
      <p:sp>
        <p:nvSpPr>
          <p:cNvPr id="3" name="Прямоугольник 2"/>
          <p:cNvSpPr/>
          <p:nvPr/>
        </p:nvSpPr>
        <p:spPr>
          <a:xfrm>
            <a:off x="179512" y="548680"/>
            <a:ext cx="8798630" cy="2031325"/>
          </a:xfrm>
          <a:prstGeom prst="rect">
            <a:avLst/>
          </a:prstGeom>
        </p:spPr>
        <p:txBody>
          <a:bodyPr wrap="square">
            <a:spAutoFit/>
          </a:bodyPr>
          <a:lstStyle/>
          <a:p>
            <a:pPr algn="just"/>
            <a:r>
              <a:rPr lang="en-US" dirty="0" smtClean="0">
                <a:latin typeface="Times New Roman" panose="02020603050405020304" pitchFamily="18" charset="0"/>
                <a:cs typeface="Times New Roman" panose="02020603050405020304" pitchFamily="18" charset="0"/>
              </a:rPr>
              <a:t>	</a:t>
            </a:r>
            <a:r>
              <a:rPr lang="ru-RU" dirty="0" smtClean="0">
                <a:latin typeface="Times New Roman" panose="02020603050405020304" pitchFamily="18" charset="0"/>
                <a:cs typeface="Times New Roman" panose="02020603050405020304" pitchFamily="18" charset="0"/>
              </a:rPr>
              <a:t>Дословный </a:t>
            </a:r>
            <a:r>
              <a:rPr lang="ru-RU" dirty="0">
                <a:latin typeface="Times New Roman" panose="02020603050405020304" pitchFamily="18" charset="0"/>
                <a:cs typeface="Times New Roman" panose="02020603050405020304" pitchFamily="18" charset="0"/>
              </a:rPr>
              <a:t>перевод термина «</a:t>
            </a:r>
            <a:r>
              <a:rPr lang="ru-RU" dirty="0" err="1">
                <a:latin typeface="Times New Roman" panose="02020603050405020304" pitchFamily="18" charset="0"/>
                <a:cs typeface="Times New Roman" panose="02020603050405020304" pitchFamily="18" charset="0"/>
              </a:rPr>
              <a:t>relation</a:t>
            </a:r>
            <a:r>
              <a:rPr lang="ru-RU" dirty="0">
                <a:latin typeface="Times New Roman" panose="02020603050405020304" pitchFamily="18" charset="0"/>
                <a:cs typeface="Times New Roman" panose="02020603050405020304" pitchFamily="18" charset="0"/>
              </a:rPr>
              <a:t>» – отношение. Что понимается </a:t>
            </a:r>
            <a:r>
              <a:rPr lang="ru-RU" dirty="0" smtClean="0">
                <a:latin typeface="Times New Roman" panose="02020603050405020304" pitchFamily="18" charset="0"/>
                <a:cs typeface="Times New Roman" panose="02020603050405020304" pitchFamily="18" charset="0"/>
              </a:rPr>
              <a:t>в</a:t>
            </a:r>
            <a:r>
              <a:rPr lang="en-US" dirty="0" smtClean="0">
                <a:latin typeface="Times New Roman" panose="02020603050405020304" pitchFamily="18" charset="0"/>
                <a:cs typeface="Times New Roman" panose="02020603050405020304" pitchFamily="18" charset="0"/>
              </a:rPr>
              <a:t> </a:t>
            </a:r>
            <a:r>
              <a:rPr lang="ru-RU" dirty="0" smtClean="0">
                <a:latin typeface="Times New Roman" panose="02020603050405020304" pitchFamily="18" charset="0"/>
                <a:cs typeface="Times New Roman" panose="02020603050405020304" pitchFamily="18" charset="0"/>
              </a:rPr>
              <a:t>реляционной </a:t>
            </a:r>
            <a:r>
              <a:rPr lang="ru-RU" dirty="0">
                <a:latin typeface="Times New Roman" panose="02020603050405020304" pitchFamily="18" charset="0"/>
                <a:cs typeface="Times New Roman" panose="02020603050405020304" pitchFamily="18" charset="0"/>
              </a:rPr>
              <a:t>теории под </a:t>
            </a:r>
            <a:r>
              <a:rPr lang="ru-RU" dirty="0" smtClean="0">
                <a:latin typeface="Times New Roman" panose="02020603050405020304" pitchFamily="18" charset="0"/>
                <a:cs typeface="Times New Roman" panose="02020603050405020304" pitchFamily="18" charset="0"/>
              </a:rPr>
              <a:t>отношением?</a:t>
            </a:r>
            <a:r>
              <a:rPr lang="en-US" dirty="0" smtClean="0">
                <a:latin typeface="Times New Roman" panose="02020603050405020304" pitchFamily="18" charset="0"/>
                <a:cs typeface="Times New Roman" panose="02020603050405020304" pitchFamily="18" charset="0"/>
              </a:rPr>
              <a:t> </a:t>
            </a:r>
          </a:p>
          <a:p>
            <a:pPr algn="just"/>
            <a:r>
              <a:rPr lang="en-US" dirty="0">
                <a:latin typeface="Times New Roman" panose="02020603050405020304" pitchFamily="18" charset="0"/>
                <a:cs typeface="Times New Roman" panose="02020603050405020304" pitchFamily="18" charset="0"/>
              </a:rPr>
              <a:t>	</a:t>
            </a:r>
            <a:r>
              <a:rPr lang="ru-RU" dirty="0" smtClean="0">
                <a:latin typeface="Times New Roman" panose="02020603050405020304" pitchFamily="18" charset="0"/>
                <a:cs typeface="Times New Roman" panose="02020603050405020304" pitchFamily="18" charset="0"/>
              </a:rPr>
              <a:t>Вся </a:t>
            </a:r>
            <a:r>
              <a:rPr lang="ru-RU" dirty="0">
                <a:latin typeface="Times New Roman" panose="02020603050405020304" pitchFamily="18" charset="0"/>
                <a:cs typeface="Times New Roman" panose="02020603050405020304" pitchFamily="18" charset="0"/>
              </a:rPr>
              <a:t>информация, собранная в реляционной БД, </a:t>
            </a:r>
            <a:r>
              <a:rPr lang="ru-RU" dirty="0" smtClean="0">
                <a:latin typeface="Times New Roman" panose="02020603050405020304" pitchFamily="18" charset="0"/>
                <a:cs typeface="Times New Roman" panose="02020603050405020304" pitchFamily="18" charset="0"/>
              </a:rPr>
              <a:t>рассматривается</a:t>
            </a:r>
            <a:r>
              <a:rPr lang="en-US" dirty="0" smtClean="0">
                <a:latin typeface="Times New Roman" panose="02020603050405020304" pitchFamily="18" charset="0"/>
                <a:cs typeface="Times New Roman" panose="02020603050405020304" pitchFamily="18" charset="0"/>
              </a:rPr>
              <a:t> </a:t>
            </a:r>
            <a:r>
              <a:rPr lang="ru-RU" dirty="0" smtClean="0">
                <a:latin typeface="Times New Roman" panose="02020603050405020304" pitchFamily="18" charset="0"/>
                <a:cs typeface="Times New Roman" panose="02020603050405020304" pitchFamily="18" charset="0"/>
              </a:rPr>
              <a:t>пользователем </a:t>
            </a:r>
            <a:r>
              <a:rPr lang="ru-RU" dirty="0">
                <a:latin typeface="Times New Roman" panose="02020603050405020304" pitchFamily="18" charset="0"/>
                <a:cs typeface="Times New Roman" panose="02020603050405020304" pitchFamily="18" charset="0"/>
              </a:rPr>
              <a:t>как совокупность взаимосвязанных двумерных </a:t>
            </a:r>
            <a:r>
              <a:rPr lang="ru-RU" dirty="0" smtClean="0">
                <a:latin typeface="Times New Roman" panose="02020603050405020304" pitchFamily="18" charset="0"/>
                <a:cs typeface="Times New Roman" panose="02020603050405020304" pitchFamily="18" charset="0"/>
              </a:rPr>
              <a:t>таблиц,</a:t>
            </a:r>
            <a:r>
              <a:rPr lang="en-US" dirty="0" smtClean="0">
                <a:latin typeface="Times New Roman" panose="02020603050405020304" pitchFamily="18" charset="0"/>
                <a:cs typeface="Times New Roman" panose="02020603050405020304" pitchFamily="18" charset="0"/>
              </a:rPr>
              <a:t> </a:t>
            </a:r>
            <a:r>
              <a:rPr lang="ru-RU" dirty="0" smtClean="0">
                <a:latin typeface="Times New Roman" panose="02020603050405020304" pitchFamily="18" charset="0"/>
                <a:cs typeface="Times New Roman" panose="02020603050405020304" pitchFamily="18" charset="0"/>
              </a:rPr>
              <a:t>в </a:t>
            </a:r>
            <a:r>
              <a:rPr lang="ru-RU" dirty="0">
                <a:latin typeface="Times New Roman" panose="02020603050405020304" pitchFamily="18" charset="0"/>
                <a:cs typeface="Times New Roman" panose="02020603050405020304" pitchFamily="18" charset="0"/>
              </a:rPr>
              <a:t>каждой из которых хранятся данные о строго определенном </a:t>
            </a:r>
            <a:r>
              <a:rPr lang="ru-RU" dirty="0" smtClean="0">
                <a:latin typeface="Times New Roman" panose="02020603050405020304" pitchFamily="18" charset="0"/>
                <a:cs typeface="Times New Roman" panose="02020603050405020304" pitchFamily="18" charset="0"/>
              </a:rPr>
              <a:t>типе</a:t>
            </a:r>
            <a:r>
              <a:rPr lang="en-US" dirty="0" smtClean="0">
                <a:latin typeface="Times New Roman" panose="02020603050405020304" pitchFamily="18" charset="0"/>
                <a:cs typeface="Times New Roman" panose="02020603050405020304" pitchFamily="18" charset="0"/>
              </a:rPr>
              <a:t> </a:t>
            </a:r>
            <a:r>
              <a:rPr lang="ru-RU" dirty="0" smtClean="0">
                <a:latin typeface="Times New Roman" panose="02020603050405020304" pitchFamily="18" charset="0"/>
                <a:cs typeface="Times New Roman" panose="02020603050405020304" pitchFamily="18" charset="0"/>
              </a:rPr>
              <a:t>сущностей</a:t>
            </a:r>
            <a:r>
              <a:rPr lang="ru-RU" dirty="0">
                <a:latin typeface="Times New Roman" panose="02020603050405020304" pitchFamily="18" charset="0"/>
                <a:cs typeface="Times New Roman" panose="02020603050405020304" pitchFamily="18" charset="0"/>
              </a:rPr>
              <a:t>. Реляционная таблица состоит из строк и столбцов. </a:t>
            </a:r>
            <a:r>
              <a:rPr lang="ru-RU" dirty="0" smtClean="0">
                <a:latin typeface="Times New Roman" panose="02020603050405020304" pitchFamily="18" charset="0"/>
                <a:cs typeface="Times New Roman" panose="02020603050405020304" pitchFamily="18" charset="0"/>
              </a:rPr>
              <a:t>Каждая</a:t>
            </a:r>
            <a:r>
              <a:rPr lang="en-US" dirty="0" smtClean="0">
                <a:latin typeface="Times New Roman" panose="02020603050405020304" pitchFamily="18" charset="0"/>
                <a:cs typeface="Times New Roman" panose="02020603050405020304" pitchFamily="18" charset="0"/>
              </a:rPr>
              <a:t> </a:t>
            </a:r>
            <a:r>
              <a:rPr lang="ru-RU" dirty="0" smtClean="0">
                <a:latin typeface="Times New Roman" panose="02020603050405020304" pitchFamily="18" charset="0"/>
                <a:cs typeface="Times New Roman" panose="02020603050405020304" pitchFamily="18" charset="0"/>
              </a:rPr>
              <a:t>строка </a:t>
            </a:r>
            <a:r>
              <a:rPr lang="ru-RU" dirty="0">
                <a:latin typeface="Times New Roman" panose="02020603050405020304" pitchFamily="18" charset="0"/>
                <a:cs typeface="Times New Roman" panose="02020603050405020304" pitchFamily="18" charset="0"/>
              </a:rPr>
              <a:t>содержит информацию о конкретной </a:t>
            </a:r>
            <a:r>
              <a:rPr lang="ru-RU" dirty="0" smtClean="0">
                <a:latin typeface="Times New Roman" panose="02020603050405020304" pitchFamily="18" charset="0"/>
                <a:cs typeface="Times New Roman" panose="02020603050405020304" pitchFamily="18" charset="0"/>
              </a:rPr>
              <a:t>сущности.</a:t>
            </a:r>
            <a:endParaRPr lang="ru-RU" dirty="0">
              <a:latin typeface="Times New Roman" panose="02020603050405020304" pitchFamily="18" charset="0"/>
              <a:cs typeface="Times New Roman" panose="02020603050405020304" pitchFamily="18" charset="0"/>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2580005"/>
            <a:ext cx="8684950" cy="36573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Прямоугольник 4"/>
          <p:cNvSpPr/>
          <p:nvPr/>
        </p:nvSpPr>
        <p:spPr>
          <a:xfrm>
            <a:off x="3563888" y="6381328"/>
            <a:ext cx="2326086" cy="369332"/>
          </a:xfrm>
          <a:prstGeom prst="rect">
            <a:avLst/>
          </a:prstGeom>
        </p:spPr>
        <p:txBody>
          <a:bodyPr wrap="none">
            <a:spAutoFit/>
          </a:bodyPr>
          <a:lstStyle/>
          <a:p>
            <a:r>
              <a:rPr lang="ru-RU" dirty="0"/>
              <a:t>Реляционная таблица</a:t>
            </a:r>
          </a:p>
        </p:txBody>
      </p:sp>
    </p:spTree>
    <p:extLst>
      <p:ext uri="{BB962C8B-B14F-4D97-AF65-F5344CB8AC3E}">
        <p14:creationId xmlns:p14="http://schemas.microsoft.com/office/powerpoint/2010/main" val="26894117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99008" y="44624"/>
            <a:ext cx="8779134" cy="504056"/>
          </a:xfrm>
        </p:spPr>
        <p:txBody>
          <a:bodyPr>
            <a:normAutofit fontScale="90000"/>
          </a:bodyPr>
          <a:lstStyle/>
          <a:p>
            <a:r>
              <a:rPr lang="ru-RU" sz="2800" b="1" dirty="0">
                <a:latin typeface="Times New Roman" pitchFamily="18" charset="0"/>
                <a:cs typeface="Times New Roman" pitchFamily="18" charset="0"/>
              </a:rPr>
              <a:t>Реляционная </a:t>
            </a:r>
            <a:r>
              <a:rPr lang="ru-RU" sz="2800" b="1" dirty="0" smtClean="0">
                <a:latin typeface="Times New Roman" pitchFamily="18" charset="0"/>
                <a:cs typeface="Times New Roman" pitchFamily="18" charset="0"/>
              </a:rPr>
              <a:t>модель</a:t>
            </a:r>
            <a:r>
              <a:rPr lang="ru-RU" sz="2800" b="1" dirty="0">
                <a:latin typeface="Times New Roman" pitchFamily="18" charset="0"/>
                <a:cs typeface="Times New Roman" pitchFamily="18" charset="0"/>
              </a:rPr>
              <a:t>. Отношение.</a:t>
            </a:r>
            <a:endParaRPr lang="ru-RU" sz="2800" b="1" dirty="0"/>
          </a:p>
        </p:txBody>
      </p:sp>
      <p:sp>
        <p:nvSpPr>
          <p:cNvPr id="4" name="TextBox 3"/>
          <p:cNvSpPr txBox="1"/>
          <p:nvPr/>
        </p:nvSpPr>
        <p:spPr>
          <a:xfrm>
            <a:off x="8676456" y="6381328"/>
            <a:ext cx="418704" cy="369332"/>
          </a:xfrm>
          <a:prstGeom prst="rect">
            <a:avLst/>
          </a:prstGeom>
          <a:noFill/>
        </p:spPr>
        <p:txBody>
          <a:bodyPr wrap="none" rtlCol="0">
            <a:spAutoFit/>
          </a:bodyPr>
          <a:lstStyle/>
          <a:p>
            <a:r>
              <a:rPr lang="ru-RU" dirty="0" smtClean="0"/>
              <a:t>28</a:t>
            </a:r>
            <a:endParaRPr lang="ru-RU" dirty="0"/>
          </a:p>
        </p:txBody>
      </p:sp>
      <p:sp>
        <p:nvSpPr>
          <p:cNvPr id="3" name="Прямоугольник 2"/>
          <p:cNvSpPr/>
          <p:nvPr/>
        </p:nvSpPr>
        <p:spPr>
          <a:xfrm>
            <a:off x="179512" y="548680"/>
            <a:ext cx="8798630" cy="1754326"/>
          </a:xfrm>
          <a:prstGeom prst="rect">
            <a:avLst/>
          </a:prstGeom>
        </p:spPr>
        <p:txBody>
          <a:bodyPr wrap="square">
            <a:spAutoFit/>
          </a:bodyPr>
          <a:lstStyle/>
          <a:p>
            <a:pPr algn="ctr"/>
            <a:r>
              <a:rPr lang="ru-RU" b="1" i="1" dirty="0">
                <a:latin typeface="Times New Roman" panose="02020603050405020304" pitchFamily="18" charset="0"/>
                <a:cs typeface="Times New Roman" panose="02020603050405020304" pitchFamily="18" charset="0"/>
              </a:rPr>
              <a:t>Замечание</a:t>
            </a:r>
          </a:p>
          <a:p>
            <a:pPr algn="just"/>
            <a:r>
              <a:rPr lang="en-US" dirty="0" smtClean="0">
                <a:latin typeface="Times New Roman" panose="02020603050405020304" pitchFamily="18" charset="0"/>
                <a:cs typeface="Times New Roman" panose="02020603050405020304" pitchFamily="18" charset="0"/>
              </a:rPr>
              <a:t>	</a:t>
            </a:r>
            <a:r>
              <a:rPr lang="ru-RU" dirty="0" smtClean="0">
                <a:latin typeface="Times New Roman" panose="02020603050405020304" pitchFamily="18" charset="0"/>
                <a:cs typeface="Times New Roman" panose="02020603050405020304" pitchFamily="18" charset="0"/>
              </a:rPr>
              <a:t>Терминология </a:t>
            </a:r>
            <a:r>
              <a:rPr lang="ru-RU" dirty="0">
                <a:latin typeface="Times New Roman" panose="02020603050405020304" pitchFamily="18" charset="0"/>
                <a:cs typeface="Times New Roman" panose="02020603050405020304" pitchFamily="18" charset="0"/>
              </a:rPr>
              <a:t>реляционных баз данных складывалась из нескольких областей</a:t>
            </a:r>
          </a:p>
          <a:p>
            <a:pPr algn="just"/>
            <a:r>
              <a:rPr lang="ru-RU" dirty="0" smtClean="0">
                <a:latin typeface="Times New Roman" panose="02020603050405020304" pitchFamily="18" charset="0"/>
                <a:cs typeface="Times New Roman" panose="02020603050405020304" pitchFamily="18" charset="0"/>
              </a:rPr>
              <a:t>знаний, поэтому в качестве синонимов к понятию </a:t>
            </a:r>
            <a:r>
              <a:rPr lang="ru-RU" b="1" dirty="0" smtClean="0">
                <a:solidFill>
                  <a:srgbClr val="0070C0"/>
                </a:solidFill>
                <a:latin typeface="Times New Roman" panose="02020603050405020304" pitchFamily="18" charset="0"/>
                <a:cs typeface="Times New Roman" panose="02020603050405020304" pitchFamily="18" charset="0"/>
              </a:rPr>
              <a:t>«строка» </a:t>
            </a:r>
            <a:r>
              <a:rPr lang="ru-RU" dirty="0" smtClean="0">
                <a:latin typeface="Times New Roman" panose="02020603050405020304" pitchFamily="18" charset="0"/>
                <a:cs typeface="Times New Roman" panose="02020603050405020304" pitchFamily="18" charset="0"/>
              </a:rPr>
              <a:t>можно услышать слова</a:t>
            </a:r>
            <a:r>
              <a:rPr lang="en-US" dirty="0" smtClean="0">
                <a:latin typeface="Times New Roman" panose="02020603050405020304" pitchFamily="18" charset="0"/>
                <a:cs typeface="Times New Roman" panose="02020603050405020304" pitchFamily="18" charset="0"/>
              </a:rPr>
              <a:t> </a:t>
            </a:r>
            <a:r>
              <a:rPr lang="ru-RU" b="1" dirty="0">
                <a:solidFill>
                  <a:srgbClr val="0070C0"/>
                </a:solidFill>
                <a:latin typeface="Times New Roman" panose="02020603050405020304" pitchFamily="18" charset="0"/>
                <a:cs typeface="Times New Roman" panose="02020603050405020304" pitchFamily="18" charset="0"/>
              </a:rPr>
              <a:t>«запись»</a:t>
            </a:r>
            <a:r>
              <a:rPr lang="ru-RU" dirty="0">
                <a:solidFill>
                  <a:srgbClr val="0070C0"/>
                </a:solidFill>
                <a:latin typeface="Times New Roman" panose="02020603050405020304" pitchFamily="18" charset="0"/>
                <a:cs typeface="Times New Roman" panose="02020603050405020304" pitchFamily="18" charset="0"/>
              </a:rPr>
              <a:t> </a:t>
            </a:r>
            <a:r>
              <a:rPr lang="ru-RU" dirty="0">
                <a:latin typeface="Times New Roman" panose="02020603050405020304" pitchFamily="18" charset="0"/>
                <a:cs typeface="Times New Roman" panose="02020603050405020304" pitchFamily="18" charset="0"/>
              </a:rPr>
              <a:t>и </a:t>
            </a:r>
            <a:r>
              <a:rPr lang="ru-RU" b="1" dirty="0">
                <a:solidFill>
                  <a:srgbClr val="0070C0"/>
                </a:solidFill>
                <a:latin typeface="Times New Roman" panose="02020603050405020304" pitchFamily="18" charset="0"/>
                <a:cs typeface="Times New Roman" panose="02020603050405020304" pitchFamily="18" charset="0"/>
              </a:rPr>
              <a:t>«кортеж». </a:t>
            </a:r>
            <a:r>
              <a:rPr lang="ru-RU" dirty="0">
                <a:latin typeface="Times New Roman" panose="02020603050405020304" pitchFamily="18" charset="0"/>
                <a:cs typeface="Times New Roman" panose="02020603050405020304" pitchFamily="18" charset="0"/>
              </a:rPr>
              <a:t>У термина «столбец» также есть два тождественных понятия:</a:t>
            </a:r>
          </a:p>
          <a:p>
            <a:pPr algn="just"/>
            <a:r>
              <a:rPr lang="ru-RU" b="1" dirty="0">
                <a:solidFill>
                  <a:srgbClr val="C00000"/>
                </a:solidFill>
                <a:latin typeface="Times New Roman" panose="02020603050405020304" pitchFamily="18" charset="0"/>
                <a:cs typeface="Times New Roman" panose="02020603050405020304" pitchFamily="18" charset="0"/>
              </a:rPr>
              <a:t>«атрибут» </a:t>
            </a:r>
            <a:r>
              <a:rPr lang="ru-RU" dirty="0">
                <a:latin typeface="Times New Roman" panose="02020603050405020304" pitchFamily="18" charset="0"/>
                <a:cs typeface="Times New Roman" panose="02020603050405020304" pitchFamily="18" charset="0"/>
              </a:rPr>
              <a:t>и </a:t>
            </a:r>
            <a:r>
              <a:rPr lang="ru-RU" b="1" dirty="0">
                <a:solidFill>
                  <a:srgbClr val="C00000"/>
                </a:solidFill>
                <a:latin typeface="Times New Roman" panose="02020603050405020304" pitchFamily="18" charset="0"/>
                <a:cs typeface="Times New Roman" panose="02020603050405020304" pitchFamily="18" charset="0"/>
              </a:rPr>
              <a:t>«поле». </a:t>
            </a:r>
            <a:r>
              <a:rPr lang="ru-RU" dirty="0">
                <a:latin typeface="Times New Roman" panose="02020603050405020304" pitchFamily="18" charset="0"/>
                <a:cs typeface="Times New Roman" panose="02020603050405020304" pitchFamily="18" charset="0"/>
              </a:rPr>
              <a:t>Ведя речь о </a:t>
            </a:r>
            <a:r>
              <a:rPr lang="ru-RU" b="1" i="1" dirty="0">
                <a:solidFill>
                  <a:srgbClr val="00B050"/>
                </a:solidFill>
                <a:latin typeface="Times New Roman" panose="02020603050405020304" pitchFamily="18" charset="0"/>
                <a:cs typeface="Times New Roman" panose="02020603050405020304" pitchFamily="18" charset="0"/>
              </a:rPr>
              <a:t>таблице</a:t>
            </a:r>
            <a:r>
              <a:rPr lang="ru-RU" dirty="0">
                <a:latin typeface="Times New Roman" panose="02020603050405020304" pitchFamily="18" charset="0"/>
                <a:cs typeface="Times New Roman" panose="02020603050405020304" pitchFamily="18" charset="0"/>
              </a:rPr>
              <a:t>, вполне корректно применять термин </a:t>
            </a:r>
            <a:r>
              <a:rPr lang="ru-RU" b="1" i="1" dirty="0">
                <a:solidFill>
                  <a:srgbClr val="00B050"/>
                </a:solidFill>
                <a:latin typeface="Times New Roman" panose="02020603050405020304" pitchFamily="18" charset="0"/>
                <a:cs typeface="Times New Roman" panose="02020603050405020304" pitchFamily="18" charset="0"/>
              </a:rPr>
              <a:t>«</a:t>
            </a:r>
            <a:r>
              <a:rPr lang="ru-RU" b="1" i="1" dirty="0" smtClean="0">
                <a:solidFill>
                  <a:srgbClr val="00B050"/>
                </a:solidFill>
                <a:latin typeface="Times New Roman" panose="02020603050405020304" pitchFamily="18" charset="0"/>
                <a:cs typeface="Times New Roman" panose="02020603050405020304" pitchFamily="18" charset="0"/>
              </a:rPr>
              <a:t>отношение».</a:t>
            </a:r>
            <a:endParaRPr lang="ru-RU" b="1" i="1" dirty="0">
              <a:solidFill>
                <a:srgbClr val="00B050"/>
              </a:solidFill>
              <a:latin typeface="Times New Roman" panose="02020603050405020304" pitchFamily="18" charset="0"/>
              <a:cs typeface="Times New Roman" panose="02020603050405020304" pitchFamily="18" charset="0"/>
            </a:endParaRPr>
          </a:p>
        </p:txBody>
      </p:sp>
      <p:pic>
        <p:nvPicPr>
          <p:cNvPr id="6146" name="Picture 2" descr="http://images.vfl.ru/ii/1544288392/27f71da1/24523940_m.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30827" y="2530514"/>
            <a:ext cx="6096000" cy="3819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321254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99008" y="44624"/>
            <a:ext cx="8779134" cy="504056"/>
          </a:xfrm>
        </p:spPr>
        <p:txBody>
          <a:bodyPr>
            <a:normAutofit fontScale="90000"/>
          </a:bodyPr>
          <a:lstStyle/>
          <a:p>
            <a:r>
              <a:rPr lang="ru-RU" sz="2800" b="1" dirty="0">
                <a:latin typeface="Times New Roman" pitchFamily="18" charset="0"/>
                <a:cs typeface="Times New Roman" pitchFamily="18" charset="0"/>
              </a:rPr>
              <a:t>Реляционная </a:t>
            </a:r>
            <a:r>
              <a:rPr lang="ru-RU" sz="2800" b="1" dirty="0" smtClean="0">
                <a:latin typeface="Times New Roman" pitchFamily="18" charset="0"/>
                <a:cs typeface="Times New Roman" pitchFamily="18" charset="0"/>
              </a:rPr>
              <a:t>модель</a:t>
            </a:r>
            <a:r>
              <a:rPr lang="ru-RU" sz="2800" b="1" dirty="0">
                <a:latin typeface="Times New Roman" pitchFamily="18" charset="0"/>
                <a:cs typeface="Times New Roman" pitchFamily="18" charset="0"/>
              </a:rPr>
              <a:t>. Отношение.</a:t>
            </a:r>
            <a:endParaRPr lang="ru-RU" sz="2800" b="1" dirty="0"/>
          </a:p>
        </p:txBody>
      </p:sp>
      <p:sp>
        <p:nvSpPr>
          <p:cNvPr id="4" name="TextBox 3"/>
          <p:cNvSpPr txBox="1"/>
          <p:nvPr/>
        </p:nvSpPr>
        <p:spPr>
          <a:xfrm>
            <a:off x="8676456" y="6381328"/>
            <a:ext cx="418704" cy="369332"/>
          </a:xfrm>
          <a:prstGeom prst="rect">
            <a:avLst/>
          </a:prstGeom>
          <a:noFill/>
        </p:spPr>
        <p:txBody>
          <a:bodyPr wrap="none" rtlCol="0">
            <a:spAutoFit/>
          </a:bodyPr>
          <a:lstStyle/>
          <a:p>
            <a:r>
              <a:rPr lang="ru-RU" dirty="0" smtClean="0"/>
              <a:t>29</a:t>
            </a:r>
            <a:endParaRPr lang="ru-RU" dirty="0"/>
          </a:p>
        </p:txBody>
      </p:sp>
      <p:sp>
        <p:nvSpPr>
          <p:cNvPr id="3" name="Прямоугольник 2"/>
          <p:cNvSpPr/>
          <p:nvPr/>
        </p:nvSpPr>
        <p:spPr>
          <a:xfrm>
            <a:off x="323528" y="548680"/>
            <a:ext cx="8503771" cy="2862322"/>
          </a:xfrm>
          <a:prstGeom prst="rect">
            <a:avLst/>
          </a:prstGeom>
        </p:spPr>
        <p:txBody>
          <a:bodyPr wrap="square">
            <a:spAutoFit/>
          </a:bodyPr>
          <a:lstStyle/>
          <a:p>
            <a:pPr algn="just"/>
            <a:r>
              <a:rPr lang="en-US" dirty="0" smtClean="0">
                <a:latin typeface="Times New Roman" panose="02020603050405020304" pitchFamily="18" charset="0"/>
                <a:cs typeface="Times New Roman" panose="02020603050405020304" pitchFamily="18" charset="0"/>
              </a:rPr>
              <a:t>	</a:t>
            </a:r>
            <a:r>
              <a:rPr lang="ru-RU" dirty="0" smtClean="0">
                <a:latin typeface="Times New Roman" panose="02020603050405020304" pitchFamily="18" charset="0"/>
                <a:cs typeface="Times New Roman" panose="02020603050405020304" pitchFamily="18" charset="0"/>
              </a:rPr>
              <a:t>Для </a:t>
            </a:r>
            <a:r>
              <a:rPr lang="ru-RU" dirty="0">
                <a:latin typeface="Times New Roman" panose="02020603050405020304" pitchFamily="18" charset="0"/>
                <a:cs typeface="Times New Roman" panose="02020603050405020304" pitchFamily="18" charset="0"/>
              </a:rPr>
              <a:t>того чтобы таблица (отношение) получила высокую честь </a:t>
            </a:r>
            <a:r>
              <a:rPr lang="ru-RU" dirty="0" smtClean="0">
                <a:latin typeface="Times New Roman" panose="02020603050405020304" pitchFamily="18" charset="0"/>
                <a:cs typeface="Times New Roman" panose="02020603050405020304" pitchFamily="18" charset="0"/>
              </a:rPr>
              <a:t>называться </a:t>
            </a:r>
            <a:r>
              <a:rPr lang="ru-RU" dirty="0">
                <a:latin typeface="Times New Roman" panose="02020603050405020304" pitchFamily="18" charset="0"/>
                <a:cs typeface="Times New Roman" panose="02020603050405020304" pitchFamily="18" charset="0"/>
              </a:rPr>
              <a:t>«реляционной», необходимо, чтобы она соответствовала </a:t>
            </a:r>
            <a:r>
              <a:rPr lang="ru-RU" dirty="0" smtClean="0">
                <a:latin typeface="Times New Roman" panose="02020603050405020304" pitchFamily="18" charset="0"/>
                <a:cs typeface="Times New Roman" panose="02020603050405020304" pitchFamily="18" charset="0"/>
              </a:rPr>
              <a:t>ряду</a:t>
            </a:r>
            <a:r>
              <a:rPr lang="en-US" dirty="0" smtClean="0">
                <a:latin typeface="Times New Roman" panose="02020603050405020304" pitchFamily="18" charset="0"/>
                <a:cs typeface="Times New Roman" panose="02020603050405020304" pitchFamily="18" charset="0"/>
              </a:rPr>
              <a:t> </a:t>
            </a:r>
            <a:r>
              <a:rPr lang="ru-RU" dirty="0" smtClean="0">
                <a:latin typeface="Times New Roman" panose="02020603050405020304" pitchFamily="18" charset="0"/>
                <a:cs typeface="Times New Roman" panose="02020603050405020304" pitchFamily="18" charset="0"/>
              </a:rPr>
              <a:t>строгих </a:t>
            </a:r>
            <a:r>
              <a:rPr lang="ru-RU" dirty="0">
                <a:latin typeface="Times New Roman" panose="02020603050405020304" pitchFamily="18" charset="0"/>
                <a:cs typeface="Times New Roman" panose="02020603050405020304" pitchFamily="18" charset="0"/>
              </a:rPr>
              <a:t>требований</a:t>
            </a:r>
            <a:r>
              <a:rPr lang="ru-RU" dirty="0" smtClean="0">
                <a:latin typeface="Times New Roman" panose="02020603050405020304" pitchFamily="18" charset="0"/>
                <a:cs typeface="Times New Roman" panose="02020603050405020304" pitchFamily="18" charset="0"/>
              </a:rPr>
              <a:t>:</a:t>
            </a:r>
            <a:endParaRPr lang="en-US" dirty="0" smtClean="0">
              <a:latin typeface="Times New Roman" panose="02020603050405020304" pitchFamily="18" charset="0"/>
              <a:cs typeface="Times New Roman" panose="02020603050405020304" pitchFamily="18" charset="0"/>
            </a:endParaRPr>
          </a:p>
          <a:p>
            <a:pPr algn="just"/>
            <a:endParaRPr lang="ru-RU" dirty="0">
              <a:latin typeface="Times New Roman" panose="02020603050405020304" pitchFamily="18" charset="0"/>
              <a:cs typeface="Times New Roman" panose="02020603050405020304" pitchFamily="18" charset="0"/>
            </a:endParaRPr>
          </a:p>
          <a:p>
            <a:pPr marL="342900" indent="-342900" algn="just">
              <a:buFont typeface="+mj-lt"/>
              <a:buAutoNum type="arabicPeriod"/>
            </a:pPr>
            <a:r>
              <a:rPr lang="ru-RU" dirty="0">
                <a:latin typeface="Times New Roman" panose="02020603050405020304" pitchFamily="18" charset="0"/>
                <a:cs typeface="Times New Roman" panose="02020603050405020304" pitchFamily="18" charset="0"/>
              </a:rPr>
              <a:t>уникальность имен столбцов внутри таблицы;</a:t>
            </a:r>
          </a:p>
          <a:p>
            <a:pPr marL="342900" indent="-342900" algn="just">
              <a:buFont typeface="+mj-lt"/>
              <a:buAutoNum type="arabicPeriod"/>
            </a:pPr>
            <a:r>
              <a:rPr lang="ru-RU" dirty="0">
                <a:latin typeface="Times New Roman" panose="02020603050405020304" pitchFamily="18" charset="0"/>
                <a:cs typeface="Times New Roman" panose="02020603050405020304" pitchFamily="18" charset="0"/>
              </a:rPr>
              <a:t>каждая строка хранит информацию об отдельной сущности;</a:t>
            </a:r>
          </a:p>
          <a:p>
            <a:pPr marL="342900" indent="-342900" algn="just">
              <a:buFont typeface="+mj-lt"/>
              <a:buAutoNum type="arabicPeriod"/>
            </a:pPr>
            <a:r>
              <a:rPr lang="ru-RU" dirty="0">
                <a:latin typeface="Times New Roman" panose="02020603050405020304" pitchFamily="18" charset="0"/>
                <a:cs typeface="Times New Roman" panose="02020603050405020304" pitchFamily="18" charset="0"/>
              </a:rPr>
              <a:t>строки таблицы отличаются друг от друга хотя бы </a:t>
            </a:r>
            <a:r>
              <a:rPr lang="ru-RU" dirty="0" smtClean="0">
                <a:latin typeface="Times New Roman" panose="02020603050405020304" pitchFamily="18" charset="0"/>
                <a:cs typeface="Times New Roman" panose="02020603050405020304" pitchFamily="18" charset="0"/>
              </a:rPr>
              <a:t>единственным</a:t>
            </a:r>
            <a:r>
              <a:rPr lang="en-US" dirty="0" smtClean="0">
                <a:latin typeface="Times New Roman" panose="02020603050405020304" pitchFamily="18" charset="0"/>
                <a:cs typeface="Times New Roman" panose="02020603050405020304" pitchFamily="18" charset="0"/>
              </a:rPr>
              <a:t> </a:t>
            </a:r>
            <a:r>
              <a:rPr lang="ru-RU" dirty="0" smtClean="0">
                <a:latin typeface="Times New Roman" panose="02020603050405020304" pitchFamily="18" charset="0"/>
                <a:cs typeface="Times New Roman" panose="02020603050405020304" pitchFamily="18" charset="0"/>
              </a:rPr>
              <a:t>значением</a:t>
            </a:r>
            <a:r>
              <a:rPr lang="ru-RU" dirty="0">
                <a:latin typeface="Times New Roman" panose="02020603050405020304" pitchFamily="18" charset="0"/>
                <a:cs typeface="Times New Roman" panose="02020603050405020304" pitchFamily="18" charset="0"/>
              </a:rPr>
              <a:t>, что позволяет однозначно идентифицировать </a:t>
            </a:r>
            <a:r>
              <a:rPr lang="ru-RU" dirty="0" smtClean="0">
                <a:latin typeface="Times New Roman" panose="02020603050405020304" pitchFamily="18" charset="0"/>
                <a:cs typeface="Times New Roman" panose="02020603050405020304" pitchFamily="18" charset="0"/>
              </a:rPr>
              <a:t>любую</a:t>
            </a:r>
            <a:r>
              <a:rPr lang="en-US" dirty="0" smtClean="0">
                <a:latin typeface="Times New Roman" panose="02020603050405020304" pitchFamily="18" charset="0"/>
                <a:cs typeface="Times New Roman" panose="02020603050405020304" pitchFamily="18" charset="0"/>
              </a:rPr>
              <a:t> </a:t>
            </a:r>
            <a:r>
              <a:rPr lang="ru-RU" dirty="0" smtClean="0">
                <a:latin typeface="Times New Roman" panose="02020603050405020304" pitchFamily="18" charset="0"/>
                <a:cs typeface="Times New Roman" panose="02020603050405020304" pitchFamily="18" charset="0"/>
              </a:rPr>
              <a:t>строку </a:t>
            </a:r>
            <a:r>
              <a:rPr lang="ru-RU" dirty="0">
                <a:latin typeface="Times New Roman" panose="02020603050405020304" pitchFamily="18" charset="0"/>
                <a:cs typeface="Times New Roman" panose="02020603050405020304" pitchFamily="18" charset="0"/>
              </a:rPr>
              <a:t>такой таблицы;</a:t>
            </a:r>
          </a:p>
          <a:p>
            <a:pPr marL="342900" indent="-342900" algn="just">
              <a:buFont typeface="+mj-lt"/>
              <a:buAutoNum type="arabicPeriod"/>
            </a:pPr>
            <a:r>
              <a:rPr lang="ru-RU" dirty="0">
                <a:latin typeface="Times New Roman" panose="02020603050405020304" pitchFamily="18" charset="0"/>
                <a:cs typeface="Times New Roman" panose="02020603050405020304" pitchFamily="18" charset="0"/>
              </a:rPr>
              <a:t>на каждом пересечении строки и столбца хранится </a:t>
            </a:r>
            <a:r>
              <a:rPr lang="ru-RU" dirty="0" smtClean="0">
                <a:latin typeface="Times New Roman" panose="02020603050405020304" pitchFamily="18" charset="0"/>
                <a:cs typeface="Times New Roman" panose="02020603050405020304" pitchFamily="18" charset="0"/>
              </a:rPr>
              <a:t>атомарное</a:t>
            </a:r>
            <a:r>
              <a:rPr lang="en-US" dirty="0" smtClean="0">
                <a:latin typeface="Times New Roman" panose="02020603050405020304" pitchFamily="18" charset="0"/>
                <a:cs typeface="Times New Roman" panose="02020603050405020304" pitchFamily="18" charset="0"/>
              </a:rPr>
              <a:t> </a:t>
            </a:r>
            <a:r>
              <a:rPr lang="ru-RU" dirty="0" smtClean="0">
                <a:latin typeface="Times New Roman" panose="02020603050405020304" pitchFamily="18" charset="0"/>
                <a:cs typeface="Times New Roman" panose="02020603050405020304" pitchFamily="18" charset="0"/>
              </a:rPr>
              <a:t>значение</a:t>
            </a:r>
            <a:r>
              <a:rPr lang="ru-RU" dirty="0">
                <a:latin typeface="Times New Roman" panose="02020603050405020304" pitchFamily="18" charset="0"/>
                <a:cs typeface="Times New Roman" panose="02020603050405020304" pitchFamily="18" charset="0"/>
              </a:rPr>
              <a:t>;</a:t>
            </a:r>
          </a:p>
          <a:p>
            <a:pPr marL="342900" indent="-342900" algn="just">
              <a:buFont typeface="+mj-lt"/>
              <a:buAutoNum type="arabicPeriod"/>
            </a:pPr>
            <a:r>
              <a:rPr lang="ru-RU" dirty="0">
                <a:latin typeface="Times New Roman" panose="02020603050405020304" pitchFamily="18" charset="0"/>
                <a:cs typeface="Times New Roman" panose="02020603050405020304" pitchFamily="18" charset="0"/>
              </a:rPr>
              <a:t>строки и столбцы таблицы могут обрабатываться в любом </a:t>
            </a:r>
            <a:r>
              <a:rPr lang="ru-RU" dirty="0" smtClean="0">
                <a:latin typeface="Times New Roman" panose="02020603050405020304" pitchFamily="18" charset="0"/>
                <a:cs typeface="Times New Roman" panose="02020603050405020304" pitchFamily="18" charset="0"/>
              </a:rPr>
              <a:t>порядке</a:t>
            </a:r>
            <a:r>
              <a:rPr lang="ru-RU" dirty="0">
                <a:latin typeface="Times New Roman" panose="02020603050405020304" pitchFamily="18" charset="0"/>
                <a:cs typeface="Times New Roman" panose="02020603050405020304" pitchFamily="18" charset="0"/>
              </a:rPr>
              <a:t>, независимо от хранящихся в них данных.</a:t>
            </a:r>
          </a:p>
        </p:txBody>
      </p:sp>
      <p:pic>
        <p:nvPicPr>
          <p:cNvPr id="7170" name="Picture 2" descr="https://studfile.net/html/2706/363/html_LIrmupLuXQ.74Dy/img-S8qDW5.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11217" y="3501706"/>
            <a:ext cx="3528392" cy="30786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95882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99008" y="44624"/>
            <a:ext cx="8779134" cy="504056"/>
          </a:xfrm>
        </p:spPr>
        <p:txBody>
          <a:bodyPr>
            <a:normAutofit fontScale="90000"/>
          </a:bodyPr>
          <a:lstStyle/>
          <a:p>
            <a:r>
              <a:rPr lang="ru-RU" sz="2800" b="1" dirty="0">
                <a:latin typeface="Times New Roman" pitchFamily="18" charset="0"/>
                <a:cs typeface="Times New Roman" pitchFamily="18" charset="0"/>
              </a:rPr>
              <a:t>Реляционная </a:t>
            </a:r>
            <a:r>
              <a:rPr lang="ru-RU" sz="2800" b="1" dirty="0" smtClean="0">
                <a:latin typeface="Times New Roman" pitchFamily="18" charset="0"/>
                <a:cs typeface="Times New Roman" pitchFamily="18" charset="0"/>
              </a:rPr>
              <a:t>модель. Необходимость альтернатив.</a:t>
            </a:r>
            <a:endParaRPr lang="ru-RU" sz="2800" b="1" dirty="0"/>
          </a:p>
        </p:txBody>
      </p:sp>
      <p:sp>
        <p:nvSpPr>
          <p:cNvPr id="4" name="TextBox 3"/>
          <p:cNvSpPr txBox="1"/>
          <p:nvPr/>
        </p:nvSpPr>
        <p:spPr>
          <a:xfrm>
            <a:off x="8676456" y="6381328"/>
            <a:ext cx="301686" cy="369332"/>
          </a:xfrm>
          <a:prstGeom prst="rect">
            <a:avLst/>
          </a:prstGeom>
          <a:noFill/>
        </p:spPr>
        <p:txBody>
          <a:bodyPr wrap="none" rtlCol="0">
            <a:spAutoFit/>
          </a:bodyPr>
          <a:lstStyle/>
          <a:p>
            <a:r>
              <a:rPr lang="ru-RU" dirty="0" smtClean="0"/>
              <a:t>3</a:t>
            </a:r>
            <a:endParaRPr lang="ru-RU" dirty="0"/>
          </a:p>
        </p:txBody>
      </p:sp>
      <p:sp>
        <p:nvSpPr>
          <p:cNvPr id="3" name="Прямоугольник 2"/>
          <p:cNvSpPr/>
          <p:nvPr/>
        </p:nvSpPr>
        <p:spPr>
          <a:xfrm>
            <a:off x="395536" y="764704"/>
            <a:ext cx="8280920" cy="2862322"/>
          </a:xfrm>
          <a:prstGeom prst="rect">
            <a:avLst/>
          </a:prstGeom>
        </p:spPr>
        <p:txBody>
          <a:bodyPr wrap="square">
            <a:spAutoFit/>
          </a:bodyPr>
          <a:lstStyle/>
          <a:p>
            <a:pPr algn="just"/>
            <a:r>
              <a:rPr lang="ru-RU" dirty="0" smtClean="0">
                <a:latin typeface="Times New Roman" panose="02020603050405020304" pitchFamily="18" charset="0"/>
                <a:cs typeface="Times New Roman" panose="02020603050405020304" pitchFamily="18" charset="0"/>
              </a:rPr>
              <a:t>	Первопричиной </a:t>
            </a:r>
            <a:r>
              <a:rPr lang="ru-RU" dirty="0">
                <a:latin typeface="Times New Roman" panose="02020603050405020304" pitchFamily="18" charset="0"/>
                <a:cs typeface="Times New Roman" panose="02020603050405020304" pitchFamily="18" charset="0"/>
              </a:rPr>
              <a:t>возникновения нового по тем временам подхода </a:t>
            </a:r>
            <a:r>
              <a:rPr lang="ru-RU" dirty="0" smtClean="0">
                <a:latin typeface="Times New Roman" panose="02020603050405020304" pitchFamily="18" charset="0"/>
                <a:cs typeface="Times New Roman" panose="02020603050405020304" pitchFamily="18" charset="0"/>
              </a:rPr>
              <a:t>к проектированию </a:t>
            </a:r>
            <a:r>
              <a:rPr lang="ru-RU" dirty="0">
                <a:latin typeface="Times New Roman" panose="02020603050405020304" pitchFamily="18" charset="0"/>
                <a:cs typeface="Times New Roman" panose="02020603050405020304" pitchFamily="18" charset="0"/>
              </a:rPr>
              <a:t>баз данных послужили существенные </a:t>
            </a:r>
            <a:r>
              <a:rPr lang="ru-RU" dirty="0" smtClean="0">
                <a:latin typeface="Times New Roman" panose="02020603050405020304" pitchFamily="18" charset="0"/>
                <a:cs typeface="Times New Roman" panose="02020603050405020304" pitchFamily="18" charset="0"/>
              </a:rPr>
              <a:t>ограничения предыдущих </a:t>
            </a:r>
            <a:r>
              <a:rPr lang="ru-RU" dirty="0">
                <a:latin typeface="Times New Roman" panose="02020603050405020304" pitchFamily="18" charset="0"/>
                <a:cs typeface="Times New Roman" panose="02020603050405020304" pitchFamily="18" charset="0"/>
              </a:rPr>
              <a:t>моделей. </a:t>
            </a:r>
            <a:r>
              <a:rPr lang="ru-RU" b="1" i="1" dirty="0">
                <a:latin typeface="Times New Roman" panose="02020603050405020304" pitchFamily="18" charset="0"/>
                <a:cs typeface="Times New Roman" panose="02020603050405020304" pitchFamily="18" charset="0"/>
              </a:rPr>
              <a:t>Ни сетевая, ни иерархическая модели не </a:t>
            </a:r>
            <a:r>
              <a:rPr lang="ru-RU" b="1" i="1" dirty="0" smtClean="0">
                <a:latin typeface="Times New Roman" panose="02020603050405020304" pitchFamily="18" charset="0"/>
                <a:cs typeface="Times New Roman" panose="02020603050405020304" pitchFamily="18" charset="0"/>
              </a:rPr>
              <a:t>были способны </a:t>
            </a:r>
            <a:r>
              <a:rPr lang="ru-RU" b="1" i="1" dirty="0">
                <a:latin typeface="Times New Roman" panose="02020603050405020304" pitchFamily="18" charset="0"/>
                <a:cs typeface="Times New Roman" panose="02020603050405020304" pitchFamily="18" charset="0"/>
              </a:rPr>
              <a:t>просто и доступно описывать подлежащие учету </a:t>
            </a:r>
            <a:r>
              <a:rPr lang="ru-RU" b="1" i="1" dirty="0" smtClean="0">
                <a:latin typeface="Times New Roman" panose="02020603050405020304" pitchFamily="18" charset="0"/>
                <a:cs typeface="Times New Roman" panose="02020603050405020304" pitchFamily="18" charset="0"/>
              </a:rPr>
              <a:t>данные</a:t>
            </a:r>
            <a:r>
              <a:rPr lang="ru-RU" dirty="0" smtClean="0">
                <a:latin typeface="Times New Roman" panose="02020603050405020304" pitchFamily="18" charset="0"/>
                <a:cs typeface="Times New Roman" panose="02020603050405020304" pitchFamily="18" charset="0"/>
              </a:rPr>
              <a:t>. Кодд </a:t>
            </a:r>
            <a:r>
              <a:rPr lang="ru-RU" dirty="0">
                <a:latin typeface="Times New Roman" panose="02020603050405020304" pitchFamily="18" charset="0"/>
                <a:cs typeface="Times New Roman" panose="02020603050405020304" pitchFamily="18" charset="0"/>
              </a:rPr>
              <a:t>сумел объединить на первый взгляд несовместимые вещи – с </a:t>
            </a:r>
            <a:r>
              <a:rPr lang="ru-RU" dirty="0" smtClean="0">
                <a:latin typeface="Times New Roman" panose="02020603050405020304" pitchFamily="18" charset="0"/>
                <a:cs typeface="Times New Roman" panose="02020603050405020304" pitchFamily="18" charset="0"/>
              </a:rPr>
              <a:t>одной </a:t>
            </a:r>
            <a:r>
              <a:rPr lang="ru-RU" dirty="0">
                <a:latin typeface="Times New Roman" panose="02020603050405020304" pitchFamily="18" charset="0"/>
                <a:cs typeface="Times New Roman" panose="02020603050405020304" pitchFamily="18" charset="0"/>
              </a:rPr>
              <a:t>стороны, реляционная модель опиралась на строгие </a:t>
            </a:r>
            <a:r>
              <a:rPr lang="ru-RU" dirty="0" smtClean="0">
                <a:latin typeface="Times New Roman" panose="02020603050405020304" pitchFamily="18" charset="0"/>
                <a:cs typeface="Times New Roman" panose="02020603050405020304" pitchFamily="18" charset="0"/>
              </a:rPr>
              <a:t>математические выкладки</a:t>
            </a:r>
            <a:r>
              <a:rPr lang="ru-RU" dirty="0">
                <a:latin typeface="Times New Roman" panose="02020603050405020304" pitchFamily="18" charset="0"/>
                <a:cs typeface="Times New Roman" panose="02020603050405020304" pitchFamily="18" charset="0"/>
              </a:rPr>
              <a:t>, а с другой – была понятна рядовому пользователю, </a:t>
            </a:r>
            <a:r>
              <a:rPr lang="ru-RU" dirty="0" smtClean="0">
                <a:latin typeface="Times New Roman" panose="02020603050405020304" pitchFamily="18" charset="0"/>
                <a:cs typeface="Times New Roman" panose="02020603050405020304" pitchFamily="18" charset="0"/>
              </a:rPr>
              <a:t>состоящему </a:t>
            </a:r>
            <a:r>
              <a:rPr lang="ru-RU" dirty="0">
                <a:latin typeface="Times New Roman" panose="02020603050405020304" pitchFamily="18" charset="0"/>
                <a:cs typeface="Times New Roman" panose="02020603050405020304" pitchFamily="18" charset="0"/>
              </a:rPr>
              <a:t>в конфронтации даже с таблицей умножения</a:t>
            </a:r>
            <a:r>
              <a:rPr lang="ru-RU" dirty="0" smtClean="0">
                <a:latin typeface="Times New Roman" panose="02020603050405020304" pitchFamily="18" charset="0"/>
                <a:cs typeface="Times New Roman" panose="02020603050405020304" pitchFamily="18" charset="0"/>
              </a:rPr>
              <a:t>.</a:t>
            </a:r>
          </a:p>
          <a:p>
            <a:pPr algn="just"/>
            <a:endParaRPr lang="ru-RU" dirty="0">
              <a:latin typeface="Times New Roman" panose="02020603050405020304" pitchFamily="18" charset="0"/>
              <a:cs typeface="Times New Roman" panose="02020603050405020304" pitchFamily="18" charset="0"/>
            </a:endParaRPr>
          </a:p>
          <a:p>
            <a:pPr algn="just"/>
            <a:r>
              <a:rPr lang="ru-RU" dirty="0" smtClean="0">
                <a:latin typeface="Times New Roman" panose="02020603050405020304" pitchFamily="18" charset="0"/>
                <a:cs typeface="Times New Roman" panose="02020603050405020304" pitchFamily="18" charset="0"/>
              </a:rPr>
              <a:t>	Реляционная база данных – это БД, логическая структура которая состоит только из отношений (</a:t>
            </a:r>
            <a:r>
              <a:rPr lang="en-US" dirty="0" smtClean="0">
                <a:latin typeface="Times New Roman" panose="02020603050405020304" pitchFamily="18" charset="0"/>
                <a:cs typeface="Times New Roman" panose="02020603050405020304" pitchFamily="18" charset="0"/>
              </a:rPr>
              <a:t>relations</a:t>
            </a:r>
            <a:r>
              <a:rPr lang="ru-RU" dirty="0" smtClean="0">
                <a:latin typeface="Times New Roman" panose="02020603050405020304" pitchFamily="18" charset="0"/>
                <a:cs typeface="Times New Roman" panose="02020603050405020304" pitchFamily="18" charset="0"/>
              </a:rPr>
              <a:t>).</a:t>
            </a:r>
            <a:endParaRPr lang="ru-RU" dirty="0">
              <a:latin typeface="Times New Roman" panose="02020603050405020304" pitchFamily="18" charset="0"/>
              <a:cs typeface="Times New Roman" panose="02020603050405020304" pitchFamily="18" charset="0"/>
            </a:endParaRPr>
          </a:p>
        </p:txBody>
      </p:sp>
      <p:pic>
        <p:nvPicPr>
          <p:cNvPr id="3074" name="Picture 2" descr="https://sovcominvest.ru/uploads/photo/20947/image/9fb22d6499bd3d16dff1e968ddcdc3af.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71800" y="3800364"/>
            <a:ext cx="3960440" cy="29490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95788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99008" y="116632"/>
            <a:ext cx="8779134" cy="360040"/>
          </a:xfrm>
        </p:spPr>
        <p:txBody>
          <a:bodyPr>
            <a:normAutofit fontScale="90000"/>
          </a:bodyPr>
          <a:lstStyle/>
          <a:p>
            <a:r>
              <a:rPr lang="ru-RU" sz="2800" b="1" dirty="0">
                <a:latin typeface="Times New Roman" pitchFamily="18" charset="0"/>
                <a:cs typeface="Times New Roman" pitchFamily="18" charset="0"/>
              </a:rPr>
              <a:t>Реляционная </a:t>
            </a:r>
            <a:r>
              <a:rPr lang="ru-RU" sz="2800" b="1" dirty="0" smtClean="0">
                <a:latin typeface="Times New Roman" pitchFamily="18" charset="0"/>
                <a:cs typeface="Times New Roman" pitchFamily="18" charset="0"/>
              </a:rPr>
              <a:t>модель. Столбцы.</a:t>
            </a:r>
            <a:endParaRPr lang="ru-RU" sz="2800" b="1" dirty="0"/>
          </a:p>
        </p:txBody>
      </p:sp>
      <p:sp>
        <p:nvSpPr>
          <p:cNvPr id="4" name="TextBox 3"/>
          <p:cNvSpPr txBox="1"/>
          <p:nvPr/>
        </p:nvSpPr>
        <p:spPr>
          <a:xfrm>
            <a:off x="8676456" y="6381328"/>
            <a:ext cx="418704" cy="369332"/>
          </a:xfrm>
          <a:prstGeom prst="rect">
            <a:avLst/>
          </a:prstGeom>
          <a:noFill/>
        </p:spPr>
        <p:txBody>
          <a:bodyPr wrap="none" rtlCol="0">
            <a:spAutoFit/>
          </a:bodyPr>
          <a:lstStyle/>
          <a:p>
            <a:r>
              <a:rPr lang="ru-RU" dirty="0" smtClean="0"/>
              <a:t>30</a:t>
            </a:r>
            <a:endParaRPr lang="ru-RU" dirty="0"/>
          </a:p>
        </p:txBody>
      </p:sp>
      <p:sp>
        <p:nvSpPr>
          <p:cNvPr id="6" name="Прямоугольник 5"/>
          <p:cNvSpPr/>
          <p:nvPr/>
        </p:nvSpPr>
        <p:spPr>
          <a:xfrm>
            <a:off x="375521" y="476672"/>
            <a:ext cx="8431763" cy="923330"/>
          </a:xfrm>
          <a:prstGeom prst="rect">
            <a:avLst/>
          </a:prstGeom>
        </p:spPr>
        <p:txBody>
          <a:bodyPr wrap="square">
            <a:spAutoFit/>
          </a:bodyPr>
          <a:lstStyle/>
          <a:p>
            <a:pPr algn="ctr"/>
            <a:r>
              <a:rPr lang="ru-RU" dirty="0">
                <a:latin typeface="Times New Roman" panose="02020603050405020304" pitchFamily="18" charset="0"/>
                <a:cs typeface="Times New Roman" panose="02020603050405020304" pitchFamily="18" charset="0"/>
              </a:rPr>
              <a:t>	</a:t>
            </a:r>
            <a:r>
              <a:rPr lang="ru-RU" dirty="0" smtClean="0">
                <a:latin typeface="Times New Roman" panose="02020603050405020304" pitchFamily="18" charset="0"/>
                <a:cs typeface="Times New Roman" panose="02020603050405020304" pitchFamily="18" charset="0"/>
              </a:rPr>
              <a:t>Столбец имеет следующие свойства:</a:t>
            </a:r>
          </a:p>
          <a:p>
            <a:pPr algn="ctr"/>
            <a:endParaRPr lang="ru-RU" dirty="0" smtClean="0">
              <a:latin typeface="Times New Roman" panose="02020603050405020304" pitchFamily="18" charset="0"/>
              <a:cs typeface="Times New Roman" panose="02020603050405020304" pitchFamily="18" charset="0"/>
            </a:endParaRPr>
          </a:p>
          <a:p>
            <a:pPr marL="342900" indent="-342900" algn="just">
              <a:buFont typeface="+mj-lt"/>
              <a:buAutoNum type="arabicPeriod"/>
            </a:pPr>
            <a:r>
              <a:rPr lang="ru-RU" dirty="0">
                <a:latin typeface="Times New Roman" panose="02020603050405020304" pitchFamily="18" charset="0"/>
                <a:cs typeface="Times New Roman" panose="02020603050405020304" pitchFamily="18" charset="0"/>
              </a:rPr>
              <a:t>уникальность имен столбцов внутри таблицы</a:t>
            </a:r>
            <a:r>
              <a:rPr lang="ru-RU" dirty="0" smtClean="0">
                <a:latin typeface="Times New Roman" panose="02020603050405020304" pitchFamily="18" charset="0"/>
                <a:cs typeface="Times New Roman" panose="02020603050405020304" pitchFamily="18" charset="0"/>
              </a:rPr>
              <a:t>; </a:t>
            </a:r>
            <a:endParaRPr lang="ru-RU" dirty="0">
              <a:latin typeface="Times New Roman" panose="02020603050405020304" pitchFamily="18" charset="0"/>
              <a:cs typeface="Times New Roman" panose="02020603050405020304" pitchFamily="18" charset="0"/>
            </a:endParaRP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6081" y="1556792"/>
            <a:ext cx="6362221" cy="5171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115332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99008" y="116632"/>
            <a:ext cx="8779134" cy="504056"/>
          </a:xfrm>
        </p:spPr>
        <p:txBody>
          <a:bodyPr>
            <a:normAutofit fontScale="90000"/>
          </a:bodyPr>
          <a:lstStyle/>
          <a:p>
            <a:r>
              <a:rPr lang="ru-RU" sz="2800" b="1" dirty="0">
                <a:latin typeface="Times New Roman" pitchFamily="18" charset="0"/>
                <a:cs typeface="Times New Roman" pitchFamily="18" charset="0"/>
              </a:rPr>
              <a:t>Реляционная модель. Строки и характеристика строк</a:t>
            </a:r>
            <a:r>
              <a:rPr lang="ru-RU" sz="2800" b="1" dirty="0" smtClean="0">
                <a:latin typeface="Times New Roman" pitchFamily="18" charset="0"/>
                <a:cs typeface="Times New Roman" pitchFamily="18" charset="0"/>
              </a:rPr>
              <a:t>.</a:t>
            </a:r>
            <a:endParaRPr lang="ru-RU" sz="2800" b="1" dirty="0"/>
          </a:p>
        </p:txBody>
      </p:sp>
      <p:sp>
        <p:nvSpPr>
          <p:cNvPr id="4" name="TextBox 3"/>
          <p:cNvSpPr txBox="1"/>
          <p:nvPr/>
        </p:nvSpPr>
        <p:spPr>
          <a:xfrm>
            <a:off x="8676456" y="6381328"/>
            <a:ext cx="418704" cy="369332"/>
          </a:xfrm>
          <a:prstGeom prst="rect">
            <a:avLst/>
          </a:prstGeom>
          <a:noFill/>
        </p:spPr>
        <p:txBody>
          <a:bodyPr wrap="none" rtlCol="0">
            <a:spAutoFit/>
          </a:bodyPr>
          <a:lstStyle/>
          <a:p>
            <a:r>
              <a:rPr lang="ru-RU" dirty="0" smtClean="0"/>
              <a:t>31</a:t>
            </a:r>
            <a:endParaRPr lang="ru-RU" dirty="0"/>
          </a:p>
        </p:txBody>
      </p:sp>
      <p:sp>
        <p:nvSpPr>
          <p:cNvPr id="6" name="Прямоугольник 5"/>
          <p:cNvSpPr/>
          <p:nvPr/>
        </p:nvSpPr>
        <p:spPr>
          <a:xfrm>
            <a:off x="376886" y="626540"/>
            <a:ext cx="8431763" cy="1200329"/>
          </a:xfrm>
          <a:prstGeom prst="rect">
            <a:avLst/>
          </a:prstGeom>
        </p:spPr>
        <p:txBody>
          <a:bodyPr wrap="square">
            <a:spAutoFit/>
          </a:bodyPr>
          <a:lstStyle/>
          <a:p>
            <a:pPr algn="ctr"/>
            <a:r>
              <a:rPr lang="ru-RU" dirty="0">
                <a:latin typeface="Times New Roman" panose="02020603050405020304" pitchFamily="18" charset="0"/>
                <a:cs typeface="Times New Roman" panose="02020603050405020304" pitchFamily="18" charset="0"/>
              </a:rPr>
              <a:t>	</a:t>
            </a:r>
            <a:r>
              <a:rPr lang="ru-RU" dirty="0" smtClean="0">
                <a:latin typeface="Times New Roman" panose="02020603050405020304" pitchFamily="18" charset="0"/>
                <a:cs typeface="Times New Roman" panose="02020603050405020304" pitchFamily="18" charset="0"/>
              </a:rPr>
              <a:t>Строки имеют следующие свойства:</a:t>
            </a:r>
          </a:p>
          <a:p>
            <a:pPr algn="just"/>
            <a:endParaRPr lang="ru-RU" dirty="0" smtClean="0">
              <a:latin typeface="Times New Roman" panose="02020603050405020304" pitchFamily="18" charset="0"/>
              <a:cs typeface="Times New Roman" panose="02020603050405020304" pitchFamily="18" charset="0"/>
            </a:endParaRPr>
          </a:p>
          <a:p>
            <a:pPr marL="342900" indent="-342900" algn="just">
              <a:buFont typeface="+mj-lt"/>
              <a:buAutoNum type="arabicPeriod" startAt="3"/>
            </a:pPr>
            <a:r>
              <a:rPr lang="ru-RU" dirty="0">
                <a:latin typeface="Times New Roman" panose="02020603050405020304" pitchFamily="18" charset="0"/>
                <a:cs typeface="Times New Roman" panose="02020603050405020304" pitchFamily="18" charset="0"/>
              </a:rPr>
              <a:t>строки таблицы отличаются друг от друга хотя бы единственным</a:t>
            </a:r>
            <a:r>
              <a:rPr lang="en-US" dirty="0">
                <a:latin typeface="Times New Roman" panose="02020603050405020304" pitchFamily="18" charset="0"/>
                <a:cs typeface="Times New Roman" panose="02020603050405020304" pitchFamily="18" charset="0"/>
              </a:rPr>
              <a:t> </a:t>
            </a:r>
            <a:r>
              <a:rPr lang="ru-RU" dirty="0">
                <a:latin typeface="Times New Roman" panose="02020603050405020304" pitchFamily="18" charset="0"/>
                <a:cs typeface="Times New Roman" panose="02020603050405020304" pitchFamily="18" charset="0"/>
              </a:rPr>
              <a:t>значением, что позволяет однозначно идентифицировать любую</a:t>
            </a:r>
            <a:r>
              <a:rPr lang="en-US" dirty="0">
                <a:latin typeface="Times New Roman" panose="02020603050405020304" pitchFamily="18" charset="0"/>
                <a:cs typeface="Times New Roman" panose="02020603050405020304" pitchFamily="18" charset="0"/>
              </a:rPr>
              <a:t> </a:t>
            </a:r>
            <a:r>
              <a:rPr lang="ru-RU" dirty="0">
                <a:latin typeface="Times New Roman" panose="02020603050405020304" pitchFamily="18" charset="0"/>
                <a:cs typeface="Times New Roman" panose="02020603050405020304" pitchFamily="18" charset="0"/>
              </a:rPr>
              <a:t>строку такой таблицы</a:t>
            </a:r>
            <a:r>
              <a:rPr lang="ru-RU" dirty="0" smtClean="0">
                <a:latin typeface="Times New Roman" panose="02020603050405020304" pitchFamily="18" charset="0"/>
                <a:cs typeface="Times New Roman" panose="02020603050405020304" pitchFamily="18" charset="0"/>
              </a:rPr>
              <a:t>;</a:t>
            </a:r>
            <a:endParaRPr lang="ru-RU" dirty="0">
              <a:latin typeface="Times New Roman" panose="02020603050405020304" pitchFamily="18" charset="0"/>
              <a:cs typeface="Times New Roman" panose="02020603050405020304" pitchFamily="18" charset="0"/>
            </a:endParaRP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576" y="2348880"/>
            <a:ext cx="7132867" cy="28803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027992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99008" y="116632"/>
            <a:ext cx="8779134" cy="504056"/>
          </a:xfrm>
        </p:spPr>
        <p:txBody>
          <a:bodyPr>
            <a:normAutofit fontScale="90000"/>
          </a:bodyPr>
          <a:lstStyle/>
          <a:p>
            <a:r>
              <a:rPr lang="ru-RU" sz="2800" b="1" dirty="0">
                <a:latin typeface="Times New Roman" pitchFamily="18" charset="0"/>
                <a:cs typeface="Times New Roman" pitchFamily="18" charset="0"/>
              </a:rPr>
              <a:t>Реляционная модель. Строки </a:t>
            </a:r>
            <a:r>
              <a:rPr lang="ru-RU" sz="2800" b="1" dirty="0" smtClean="0">
                <a:latin typeface="Times New Roman" pitchFamily="18" charset="0"/>
                <a:cs typeface="Times New Roman" pitchFamily="18" charset="0"/>
              </a:rPr>
              <a:t>и характеристика строк.</a:t>
            </a:r>
            <a:endParaRPr lang="ru-RU" sz="2800" b="1" dirty="0"/>
          </a:p>
        </p:txBody>
      </p:sp>
      <p:sp>
        <p:nvSpPr>
          <p:cNvPr id="4" name="TextBox 3"/>
          <p:cNvSpPr txBox="1"/>
          <p:nvPr/>
        </p:nvSpPr>
        <p:spPr>
          <a:xfrm>
            <a:off x="8676456" y="6381328"/>
            <a:ext cx="418704" cy="369332"/>
          </a:xfrm>
          <a:prstGeom prst="rect">
            <a:avLst/>
          </a:prstGeom>
          <a:noFill/>
        </p:spPr>
        <p:txBody>
          <a:bodyPr wrap="none" rtlCol="0">
            <a:spAutoFit/>
          </a:bodyPr>
          <a:lstStyle/>
          <a:p>
            <a:r>
              <a:rPr lang="ru-RU" dirty="0" smtClean="0"/>
              <a:t>32</a:t>
            </a:r>
            <a:endParaRPr lang="ru-RU" dirty="0"/>
          </a:p>
        </p:txBody>
      </p:sp>
      <p:sp>
        <p:nvSpPr>
          <p:cNvPr id="6" name="Прямоугольник 5"/>
          <p:cNvSpPr/>
          <p:nvPr/>
        </p:nvSpPr>
        <p:spPr>
          <a:xfrm>
            <a:off x="376886" y="626540"/>
            <a:ext cx="8431763" cy="923330"/>
          </a:xfrm>
          <a:prstGeom prst="rect">
            <a:avLst/>
          </a:prstGeom>
        </p:spPr>
        <p:txBody>
          <a:bodyPr wrap="square">
            <a:spAutoFit/>
          </a:bodyPr>
          <a:lstStyle/>
          <a:p>
            <a:pPr algn="ctr"/>
            <a:r>
              <a:rPr lang="ru-RU" dirty="0">
                <a:latin typeface="Times New Roman" panose="02020603050405020304" pitchFamily="18" charset="0"/>
                <a:cs typeface="Times New Roman" panose="02020603050405020304" pitchFamily="18" charset="0"/>
              </a:rPr>
              <a:t>	</a:t>
            </a:r>
            <a:r>
              <a:rPr lang="ru-RU" dirty="0" smtClean="0">
                <a:latin typeface="Times New Roman" panose="02020603050405020304" pitchFamily="18" charset="0"/>
                <a:cs typeface="Times New Roman" panose="02020603050405020304" pitchFamily="18" charset="0"/>
              </a:rPr>
              <a:t>Столбец и строка имеет следующие свойства:</a:t>
            </a:r>
          </a:p>
          <a:p>
            <a:pPr algn="just"/>
            <a:endParaRPr lang="ru-RU" dirty="0" smtClean="0">
              <a:latin typeface="Times New Roman" panose="02020603050405020304" pitchFamily="18" charset="0"/>
              <a:cs typeface="Times New Roman" panose="02020603050405020304" pitchFamily="18" charset="0"/>
            </a:endParaRPr>
          </a:p>
          <a:p>
            <a:pPr marL="342900" indent="-342900" algn="just">
              <a:buFont typeface="+mj-lt"/>
              <a:buAutoNum type="arabicPeriod" startAt="4"/>
            </a:pPr>
            <a:r>
              <a:rPr lang="ru-RU" dirty="0">
                <a:latin typeface="Times New Roman" panose="02020603050405020304" pitchFamily="18" charset="0"/>
                <a:cs typeface="Times New Roman" panose="02020603050405020304" pitchFamily="18" charset="0"/>
              </a:rPr>
              <a:t>на каждом пересечении строки и столбца хранится атомарное</a:t>
            </a:r>
            <a:r>
              <a:rPr lang="en-US" dirty="0">
                <a:latin typeface="Times New Roman" panose="02020603050405020304" pitchFamily="18" charset="0"/>
                <a:cs typeface="Times New Roman" panose="02020603050405020304" pitchFamily="18" charset="0"/>
              </a:rPr>
              <a:t> </a:t>
            </a:r>
            <a:r>
              <a:rPr lang="ru-RU" dirty="0">
                <a:latin typeface="Times New Roman" panose="02020603050405020304" pitchFamily="18" charset="0"/>
                <a:cs typeface="Times New Roman" panose="02020603050405020304" pitchFamily="18" charset="0"/>
              </a:rPr>
              <a:t>значение;</a:t>
            </a: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3648" y="1549870"/>
            <a:ext cx="6264696" cy="50763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2496612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99008" y="116632"/>
            <a:ext cx="8779134" cy="504056"/>
          </a:xfrm>
        </p:spPr>
        <p:txBody>
          <a:bodyPr>
            <a:normAutofit fontScale="90000"/>
          </a:bodyPr>
          <a:lstStyle/>
          <a:p>
            <a:r>
              <a:rPr lang="ru-RU" sz="2800" b="1" dirty="0">
                <a:latin typeface="Times New Roman" pitchFamily="18" charset="0"/>
                <a:cs typeface="Times New Roman" pitchFamily="18" charset="0"/>
              </a:rPr>
              <a:t>Реляционная модель. Строки </a:t>
            </a:r>
            <a:r>
              <a:rPr lang="ru-RU" sz="2800" b="1" dirty="0" smtClean="0">
                <a:latin typeface="Times New Roman" pitchFamily="18" charset="0"/>
                <a:cs typeface="Times New Roman" pitchFamily="18" charset="0"/>
              </a:rPr>
              <a:t>и характеристика строк.</a:t>
            </a:r>
            <a:endParaRPr lang="ru-RU" sz="2800" b="1" dirty="0"/>
          </a:p>
        </p:txBody>
      </p:sp>
      <p:sp>
        <p:nvSpPr>
          <p:cNvPr id="4" name="TextBox 3"/>
          <p:cNvSpPr txBox="1"/>
          <p:nvPr/>
        </p:nvSpPr>
        <p:spPr>
          <a:xfrm>
            <a:off x="8676456" y="6381328"/>
            <a:ext cx="418704" cy="369332"/>
          </a:xfrm>
          <a:prstGeom prst="rect">
            <a:avLst/>
          </a:prstGeom>
          <a:noFill/>
        </p:spPr>
        <p:txBody>
          <a:bodyPr wrap="none" rtlCol="0">
            <a:spAutoFit/>
          </a:bodyPr>
          <a:lstStyle/>
          <a:p>
            <a:r>
              <a:rPr lang="ru-RU" dirty="0" smtClean="0"/>
              <a:t>33</a:t>
            </a:r>
            <a:endParaRPr lang="ru-RU" dirty="0"/>
          </a:p>
        </p:txBody>
      </p:sp>
      <p:sp>
        <p:nvSpPr>
          <p:cNvPr id="6" name="Прямоугольник 5"/>
          <p:cNvSpPr/>
          <p:nvPr/>
        </p:nvSpPr>
        <p:spPr>
          <a:xfrm>
            <a:off x="376886" y="626540"/>
            <a:ext cx="8587602" cy="1200329"/>
          </a:xfrm>
          <a:prstGeom prst="rect">
            <a:avLst/>
          </a:prstGeom>
        </p:spPr>
        <p:txBody>
          <a:bodyPr wrap="square">
            <a:spAutoFit/>
          </a:bodyPr>
          <a:lstStyle/>
          <a:p>
            <a:pPr algn="ctr"/>
            <a:r>
              <a:rPr lang="ru-RU" dirty="0">
                <a:latin typeface="Times New Roman" panose="02020603050405020304" pitchFamily="18" charset="0"/>
                <a:cs typeface="Times New Roman" panose="02020603050405020304" pitchFamily="18" charset="0"/>
              </a:rPr>
              <a:t>	</a:t>
            </a:r>
            <a:r>
              <a:rPr lang="ru-RU" dirty="0" smtClean="0">
                <a:latin typeface="Times New Roman" panose="02020603050405020304" pitchFamily="18" charset="0"/>
                <a:cs typeface="Times New Roman" panose="02020603050405020304" pitchFamily="18" charset="0"/>
              </a:rPr>
              <a:t>Столбец и строка имеет следующие свойства:</a:t>
            </a:r>
          </a:p>
          <a:p>
            <a:pPr algn="just"/>
            <a:endParaRPr lang="ru-RU" dirty="0" smtClean="0">
              <a:latin typeface="Times New Roman" panose="02020603050405020304" pitchFamily="18" charset="0"/>
              <a:cs typeface="Times New Roman" panose="02020603050405020304" pitchFamily="18" charset="0"/>
            </a:endParaRPr>
          </a:p>
          <a:p>
            <a:pPr marL="342900" indent="-342900" algn="just">
              <a:buFont typeface="+mj-lt"/>
              <a:buAutoNum type="arabicPeriod" startAt="5"/>
            </a:pPr>
            <a:r>
              <a:rPr lang="ru-RU" dirty="0" smtClean="0">
                <a:latin typeface="Times New Roman" panose="02020603050405020304" pitchFamily="18" charset="0"/>
                <a:cs typeface="Times New Roman" panose="02020603050405020304" pitchFamily="18" charset="0"/>
              </a:rPr>
              <a:t>строки </a:t>
            </a:r>
            <a:r>
              <a:rPr lang="ru-RU" dirty="0">
                <a:latin typeface="Times New Roman" panose="02020603050405020304" pitchFamily="18" charset="0"/>
                <a:cs typeface="Times New Roman" panose="02020603050405020304" pitchFamily="18" charset="0"/>
              </a:rPr>
              <a:t>и столбцы таблицы могут обрабатываться в любом порядке, независимо от хранящихся в них данных.</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4311" y="1988840"/>
            <a:ext cx="4997238" cy="15841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Стрелка вправо 2"/>
          <p:cNvSpPr/>
          <p:nvPr/>
        </p:nvSpPr>
        <p:spPr>
          <a:xfrm rot="1137301">
            <a:off x="2905112" y="3388774"/>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23648" y="3144402"/>
            <a:ext cx="4940840" cy="14858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79712" y="4797152"/>
            <a:ext cx="4968552" cy="1892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374131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99008" y="44624"/>
            <a:ext cx="8779134" cy="504056"/>
          </a:xfrm>
        </p:spPr>
        <p:txBody>
          <a:bodyPr>
            <a:normAutofit fontScale="90000"/>
          </a:bodyPr>
          <a:lstStyle/>
          <a:p>
            <a:r>
              <a:rPr lang="ru-RU" sz="2800" b="1" dirty="0">
                <a:latin typeface="Times New Roman" pitchFamily="18" charset="0"/>
                <a:cs typeface="Times New Roman" pitchFamily="18" charset="0"/>
              </a:rPr>
              <a:t>Реляционная </a:t>
            </a:r>
            <a:r>
              <a:rPr lang="ru-RU" sz="2800" b="1" dirty="0" smtClean="0">
                <a:latin typeface="Times New Roman" pitchFamily="18" charset="0"/>
                <a:cs typeface="Times New Roman" pitchFamily="18" charset="0"/>
              </a:rPr>
              <a:t>модель</a:t>
            </a:r>
            <a:r>
              <a:rPr lang="ru-RU" sz="2800" b="1" dirty="0">
                <a:latin typeface="Times New Roman" pitchFamily="18" charset="0"/>
                <a:cs typeface="Times New Roman" pitchFamily="18" charset="0"/>
              </a:rPr>
              <a:t>. Отношение.</a:t>
            </a:r>
            <a:endParaRPr lang="ru-RU" sz="2800" b="1" dirty="0"/>
          </a:p>
        </p:txBody>
      </p:sp>
      <p:sp>
        <p:nvSpPr>
          <p:cNvPr id="4" name="TextBox 3"/>
          <p:cNvSpPr txBox="1"/>
          <p:nvPr/>
        </p:nvSpPr>
        <p:spPr>
          <a:xfrm>
            <a:off x="8676456" y="6381328"/>
            <a:ext cx="418704" cy="369332"/>
          </a:xfrm>
          <a:prstGeom prst="rect">
            <a:avLst/>
          </a:prstGeom>
          <a:noFill/>
        </p:spPr>
        <p:txBody>
          <a:bodyPr wrap="none" rtlCol="0">
            <a:spAutoFit/>
          </a:bodyPr>
          <a:lstStyle/>
          <a:p>
            <a:r>
              <a:rPr lang="ru-RU" dirty="0" smtClean="0"/>
              <a:t>34</a:t>
            </a:r>
            <a:endParaRPr lang="ru-RU" dirty="0"/>
          </a:p>
        </p:txBody>
      </p:sp>
      <p:sp>
        <p:nvSpPr>
          <p:cNvPr id="3" name="Прямоугольник 2"/>
          <p:cNvSpPr/>
          <p:nvPr/>
        </p:nvSpPr>
        <p:spPr>
          <a:xfrm>
            <a:off x="323528" y="548680"/>
            <a:ext cx="8503771" cy="3139321"/>
          </a:xfrm>
          <a:prstGeom prst="rect">
            <a:avLst/>
          </a:prstGeom>
        </p:spPr>
        <p:txBody>
          <a:bodyPr wrap="square">
            <a:spAutoFit/>
          </a:bodyPr>
          <a:lstStyle/>
          <a:p>
            <a:pPr algn="just"/>
            <a:r>
              <a:rPr lang="en-US" dirty="0" smtClean="0">
                <a:latin typeface="Times New Roman" panose="02020603050405020304" pitchFamily="18" charset="0"/>
                <a:cs typeface="Times New Roman" panose="02020603050405020304" pitchFamily="18" charset="0"/>
              </a:rPr>
              <a:t>	</a:t>
            </a:r>
            <a:r>
              <a:rPr lang="ru-RU" dirty="0" smtClean="0">
                <a:latin typeface="Times New Roman" panose="02020603050405020304" pitchFamily="18" charset="0"/>
                <a:cs typeface="Times New Roman" panose="02020603050405020304" pitchFamily="18" charset="0"/>
              </a:rPr>
              <a:t>Суть запрета нахождения в реляционной таблице одинаковых строк</a:t>
            </a:r>
            <a:r>
              <a:rPr lang="en-US" dirty="0" smtClean="0">
                <a:latin typeface="Times New Roman" panose="02020603050405020304" pitchFamily="18" charset="0"/>
                <a:cs typeface="Times New Roman" panose="02020603050405020304" pitchFamily="18" charset="0"/>
              </a:rPr>
              <a:t> </a:t>
            </a:r>
            <a:r>
              <a:rPr lang="ru-RU" dirty="0" smtClean="0">
                <a:latin typeface="Times New Roman" panose="02020603050405020304" pitchFamily="18" charset="0"/>
                <a:cs typeface="Times New Roman" panose="02020603050405020304" pitchFamily="18" charset="0"/>
              </a:rPr>
              <a:t>легко объяснима. Во-первых, дублирование данных противоречит теории</a:t>
            </a:r>
            <a:r>
              <a:rPr lang="en-US" dirty="0" smtClean="0">
                <a:latin typeface="Times New Roman" panose="02020603050405020304" pitchFamily="18" charset="0"/>
                <a:cs typeface="Times New Roman" panose="02020603050405020304" pitchFamily="18" charset="0"/>
              </a:rPr>
              <a:t> </a:t>
            </a:r>
            <a:r>
              <a:rPr lang="ru-RU" dirty="0" smtClean="0">
                <a:latin typeface="Times New Roman" panose="02020603050405020304" pitchFamily="18" charset="0"/>
                <a:cs typeface="Times New Roman" panose="02020603050405020304" pitchFamily="18" charset="0"/>
              </a:rPr>
              <a:t>множеств, ведь классическое множество должно состоять из различных элементов. Во-вторых, повтор идентичных данных приводит</a:t>
            </a:r>
            <a:r>
              <a:rPr lang="en-US" dirty="0" smtClean="0">
                <a:latin typeface="Times New Roman" panose="02020603050405020304" pitchFamily="18" charset="0"/>
                <a:cs typeface="Times New Roman" panose="02020603050405020304" pitchFamily="18" charset="0"/>
              </a:rPr>
              <a:t> </a:t>
            </a:r>
            <a:r>
              <a:rPr lang="ru-RU" dirty="0">
                <a:latin typeface="Times New Roman" panose="02020603050405020304" pitchFamily="18" charset="0"/>
                <a:cs typeface="Times New Roman" panose="02020603050405020304" pitchFamily="18" charset="0"/>
              </a:rPr>
              <a:t>к бессмысленному расходованию дискового пространства и </a:t>
            </a:r>
            <a:r>
              <a:rPr lang="ru-RU" dirty="0" smtClean="0">
                <a:latin typeface="Times New Roman" panose="02020603050405020304" pitchFamily="18" charset="0"/>
                <a:cs typeface="Times New Roman" panose="02020603050405020304" pitchFamily="18" charset="0"/>
              </a:rPr>
              <a:t>оперативной </a:t>
            </a:r>
            <a:r>
              <a:rPr lang="ru-RU" dirty="0">
                <a:latin typeface="Times New Roman" panose="02020603050405020304" pitchFamily="18" charset="0"/>
                <a:cs typeface="Times New Roman" panose="02020603050405020304" pitchFamily="18" charset="0"/>
              </a:rPr>
              <a:t>памяти. В-третьих, дубликаты данных вносят существенную </a:t>
            </a:r>
            <a:r>
              <a:rPr lang="ru-RU" dirty="0" smtClean="0">
                <a:latin typeface="Times New Roman" panose="02020603050405020304" pitchFamily="18" charset="0"/>
                <a:cs typeface="Times New Roman" panose="02020603050405020304" pitchFamily="18" charset="0"/>
              </a:rPr>
              <a:t>путаницу </a:t>
            </a:r>
            <a:r>
              <a:rPr lang="ru-RU" dirty="0">
                <a:latin typeface="Times New Roman" panose="02020603050405020304" pitchFamily="18" charset="0"/>
                <a:cs typeface="Times New Roman" panose="02020603050405020304" pitchFamily="18" charset="0"/>
              </a:rPr>
              <a:t>в работу программы</a:t>
            </a:r>
            <a:r>
              <a:rPr lang="ru-RU" dirty="0" smtClean="0">
                <a:latin typeface="Times New Roman" panose="02020603050405020304" pitchFamily="18" charset="0"/>
                <a:cs typeface="Times New Roman" panose="02020603050405020304" pitchFamily="18" charset="0"/>
              </a:rPr>
              <a:t>.</a:t>
            </a:r>
            <a:endParaRPr lang="en-US" dirty="0" smtClean="0">
              <a:latin typeface="Times New Roman" panose="02020603050405020304" pitchFamily="18" charset="0"/>
              <a:cs typeface="Times New Roman" panose="02020603050405020304" pitchFamily="18" charset="0"/>
            </a:endParaRPr>
          </a:p>
          <a:p>
            <a:pPr algn="just"/>
            <a:endParaRPr lang="en-US" dirty="0">
              <a:latin typeface="Times New Roman" panose="02020603050405020304" pitchFamily="18" charset="0"/>
              <a:cs typeface="Times New Roman" panose="02020603050405020304" pitchFamily="18" charset="0"/>
            </a:endParaRPr>
          </a:p>
          <a:p>
            <a:pPr algn="just"/>
            <a:r>
              <a:rPr lang="en-US" dirty="0" smtClean="0">
                <a:latin typeface="Times New Roman" panose="02020603050405020304" pitchFamily="18" charset="0"/>
                <a:cs typeface="Times New Roman" panose="02020603050405020304" pitchFamily="18" charset="0"/>
              </a:rPr>
              <a:t>	</a:t>
            </a:r>
            <a:r>
              <a:rPr lang="ru-RU" dirty="0" smtClean="0">
                <a:latin typeface="Times New Roman" panose="02020603050405020304" pitchFamily="18" charset="0"/>
                <a:cs typeface="Times New Roman" panose="02020603050405020304" pitchFamily="18" charset="0"/>
              </a:rPr>
              <a:t>Обеспечение </a:t>
            </a:r>
            <a:r>
              <a:rPr lang="ru-RU" dirty="0">
                <a:latin typeface="Times New Roman" panose="02020603050405020304" pitchFamily="18" charset="0"/>
                <a:cs typeface="Times New Roman" panose="02020603050405020304" pitchFamily="18" charset="0"/>
              </a:rPr>
              <a:t>требования </a:t>
            </a:r>
            <a:r>
              <a:rPr lang="ru-RU" dirty="0" smtClean="0">
                <a:latin typeface="Times New Roman" panose="02020603050405020304" pitchFamily="18" charset="0"/>
                <a:cs typeface="Times New Roman" panose="02020603050405020304" pitchFamily="18" charset="0"/>
              </a:rPr>
              <a:t>уникальности</a:t>
            </a:r>
            <a:r>
              <a:rPr lang="en-US" dirty="0" smtClean="0">
                <a:latin typeface="Times New Roman" panose="02020603050405020304" pitchFamily="18" charset="0"/>
                <a:cs typeface="Times New Roman" panose="02020603050405020304" pitchFamily="18" charset="0"/>
              </a:rPr>
              <a:t> </a:t>
            </a:r>
            <a:r>
              <a:rPr lang="ru-RU" dirty="0" smtClean="0">
                <a:latin typeface="Times New Roman" panose="02020603050405020304" pitchFamily="18" charset="0"/>
                <a:cs typeface="Times New Roman" panose="02020603050405020304" pitchFamily="18" charset="0"/>
              </a:rPr>
              <a:t>строки </a:t>
            </a:r>
            <a:r>
              <a:rPr lang="ru-RU" dirty="0">
                <a:latin typeface="Times New Roman" panose="02020603050405020304" pitchFamily="18" charset="0"/>
                <a:cs typeface="Times New Roman" panose="02020603050405020304" pitchFamily="18" charset="0"/>
              </a:rPr>
              <a:t>достигается путем ввода в таблицу дополнительных </a:t>
            </a:r>
            <a:r>
              <a:rPr lang="ru-RU" dirty="0" smtClean="0">
                <a:latin typeface="Times New Roman" panose="02020603050405020304" pitchFamily="18" charset="0"/>
                <a:cs typeface="Times New Roman" panose="02020603050405020304" pitchFamily="18" charset="0"/>
              </a:rPr>
              <a:t>атрибутов,</a:t>
            </a:r>
            <a:r>
              <a:rPr lang="en-US" dirty="0" smtClean="0">
                <a:latin typeface="Times New Roman" panose="02020603050405020304" pitchFamily="18" charset="0"/>
                <a:cs typeface="Times New Roman" panose="02020603050405020304" pitchFamily="18" charset="0"/>
              </a:rPr>
              <a:t> </a:t>
            </a:r>
            <a:r>
              <a:rPr lang="ru-RU" dirty="0" smtClean="0">
                <a:latin typeface="Times New Roman" panose="02020603050405020304" pitchFamily="18" charset="0"/>
                <a:cs typeface="Times New Roman" panose="02020603050405020304" pitchFamily="18" charset="0"/>
              </a:rPr>
              <a:t>в </a:t>
            </a:r>
            <a:r>
              <a:rPr lang="ru-RU" dirty="0">
                <a:latin typeface="Times New Roman" panose="02020603050405020304" pitchFamily="18" charset="0"/>
                <a:cs typeface="Times New Roman" panose="02020603050405020304" pitchFamily="18" charset="0"/>
              </a:rPr>
              <a:t>частности отчества, даты рождения, номера и серии паспорта и т. </a:t>
            </a:r>
            <a:r>
              <a:rPr lang="ru-RU" dirty="0" smtClean="0">
                <a:latin typeface="Times New Roman" panose="02020603050405020304" pitchFamily="18" charset="0"/>
                <a:cs typeface="Times New Roman" panose="02020603050405020304" pitchFamily="18" charset="0"/>
              </a:rPr>
              <a:t>п.</a:t>
            </a:r>
            <a:r>
              <a:rPr lang="en-US" dirty="0" smtClean="0">
                <a:latin typeface="Times New Roman" panose="02020603050405020304" pitchFamily="18" charset="0"/>
                <a:cs typeface="Times New Roman" panose="02020603050405020304" pitchFamily="18" charset="0"/>
              </a:rPr>
              <a:t> </a:t>
            </a:r>
            <a:r>
              <a:rPr lang="ru-RU" dirty="0" smtClean="0">
                <a:latin typeface="Times New Roman" panose="02020603050405020304" pitchFamily="18" charset="0"/>
                <a:cs typeface="Times New Roman" panose="02020603050405020304" pitchFamily="18" charset="0"/>
              </a:rPr>
              <a:t>На </a:t>
            </a:r>
            <a:r>
              <a:rPr lang="ru-RU" dirty="0">
                <a:latin typeface="Times New Roman" panose="02020603050405020304" pitchFamily="18" charset="0"/>
                <a:cs typeface="Times New Roman" panose="02020603050405020304" pitchFamily="18" charset="0"/>
              </a:rPr>
              <a:t>основе одного или нескольких уникальных столбцов </a:t>
            </a:r>
            <a:r>
              <a:rPr lang="ru-RU" dirty="0" smtClean="0">
                <a:latin typeface="Times New Roman" panose="02020603050405020304" pitchFamily="18" charset="0"/>
                <a:cs typeface="Times New Roman" panose="02020603050405020304" pitchFamily="18" charset="0"/>
              </a:rPr>
              <a:t>формируются</a:t>
            </a:r>
            <a:r>
              <a:rPr lang="en-US" dirty="0" smtClean="0">
                <a:latin typeface="Times New Roman" panose="02020603050405020304" pitchFamily="18" charset="0"/>
                <a:cs typeface="Times New Roman" panose="02020603050405020304" pitchFamily="18" charset="0"/>
              </a:rPr>
              <a:t> </a:t>
            </a:r>
            <a:r>
              <a:rPr lang="ru-RU" dirty="0" smtClean="0">
                <a:latin typeface="Times New Roman" panose="02020603050405020304" pitchFamily="18" charset="0"/>
                <a:cs typeface="Times New Roman" panose="02020603050405020304" pitchFamily="18" charset="0"/>
              </a:rPr>
              <a:t>особые </a:t>
            </a:r>
            <a:r>
              <a:rPr lang="ru-RU" dirty="0">
                <a:latin typeface="Times New Roman" panose="02020603050405020304" pitchFamily="18" charset="0"/>
                <a:cs typeface="Times New Roman" panose="02020603050405020304" pitchFamily="18" charset="0"/>
              </a:rPr>
              <a:t>столбцы, называемые </a:t>
            </a:r>
            <a:r>
              <a:rPr lang="ru-RU" b="1" i="1" dirty="0">
                <a:latin typeface="Times New Roman" panose="02020603050405020304" pitchFamily="18" charset="0"/>
                <a:cs typeface="Times New Roman" panose="02020603050405020304" pitchFamily="18" charset="0"/>
              </a:rPr>
              <a:t>ключевыми</a:t>
            </a:r>
            <a:r>
              <a:rPr lang="ru-RU" dirty="0">
                <a:latin typeface="Times New Roman" panose="02020603050405020304" pitchFamily="18" charset="0"/>
                <a:cs typeface="Times New Roman" panose="02020603050405020304" pitchFamily="18" charset="0"/>
              </a:rPr>
              <a:t>.</a:t>
            </a:r>
          </a:p>
        </p:txBody>
      </p:sp>
      <p:pic>
        <p:nvPicPr>
          <p:cNvPr id="8194" name="Picture 2" descr="https://dverikondor-m.ru/2449/garda-s2.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59832" y="3754590"/>
            <a:ext cx="3741003" cy="28057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38576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99008" y="44624"/>
            <a:ext cx="8779134" cy="504056"/>
          </a:xfrm>
        </p:spPr>
        <p:txBody>
          <a:bodyPr>
            <a:normAutofit fontScale="90000"/>
          </a:bodyPr>
          <a:lstStyle/>
          <a:p>
            <a:r>
              <a:rPr lang="ru-RU" sz="2800" b="1" dirty="0">
                <a:latin typeface="Times New Roman" pitchFamily="18" charset="0"/>
                <a:cs typeface="Times New Roman" pitchFamily="18" charset="0"/>
              </a:rPr>
              <a:t>Реляционная </a:t>
            </a:r>
            <a:r>
              <a:rPr lang="ru-RU" sz="2800" b="1" dirty="0" smtClean="0">
                <a:latin typeface="Times New Roman" pitchFamily="18" charset="0"/>
                <a:cs typeface="Times New Roman" pitchFamily="18" charset="0"/>
              </a:rPr>
              <a:t>модель</a:t>
            </a:r>
            <a:r>
              <a:rPr lang="ru-RU" sz="2800" b="1" dirty="0">
                <a:latin typeface="Times New Roman" pitchFamily="18" charset="0"/>
                <a:cs typeface="Times New Roman" pitchFamily="18" charset="0"/>
              </a:rPr>
              <a:t>. </a:t>
            </a:r>
            <a:r>
              <a:rPr lang="ru-RU" sz="2800" b="1" dirty="0" smtClean="0">
                <a:latin typeface="Times New Roman" pitchFamily="18" charset="0"/>
                <a:cs typeface="Times New Roman" pitchFamily="18" charset="0"/>
              </a:rPr>
              <a:t>Ключи.</a:t>
            </a:r>
            <a:endParaRPr lang="ru-RU" sz="2800" b="1" dirty="0"/>
          </a:p>
        </p:txBody>
      </p:sp>
      <p:sp>
        <p:nvSpPr>
          <p:cNvPr id="4" name="TextBox 3"/>
          <p:cNvSpPr txBox="1"/>
          <p:nvPr/>
        </p:nvSpPr>
        <p:spPr>
          <a:xfrm>
            <a:off x="8676456" y="6381328"/>
            <a:ext cx="418704" cy="369332"/>
          </a:xfrm>
          <a:prstGeom prst="rect">
            <a:avLst/>
          </a:prstGeom>
          <a:noFill/>
        </p:spPr>
        <p:txBody>
          <a:bodyPr wrap="none" rtlCol="0">
            <a:spAutoFit/>
          </a:bodyPr>
          <a:lstStyle/>
          <a:p>
            <a:r>
              <a:rPr lang="ru-RU" dirty="0" smtClean="0"/>
              <a:t>35</a:t>
            </a:r>
            <a:endParaRPr lang="ru-RU" dirty="0"/>
          </a:p>
        </p:txBody>
      </p:sp>
      <p:sp>
        <p:nvSpPr>
          <p:cNvPr id="3" name="Прямоугольник 2"/>
          <p:cNvSpPr/>
          <p:nvPr/>
        </p:nvSpPr>
        <p:spPr>
          <a:xfrm>
            <a:off x="323528" y="548680"/>
            <a:ext cx="8503771" cy="5632311"/>
          </a:xfrm>
          <a:prstGeom prst="rect">
            <a:avLst/>
          </a:prstGeom>
        </p:spPr>
        <p:txBody>
          <a:bodyPr wrap="square">
            <a:spAutoFit/>
          </a:bodyPr>
          <a:lstStyle/>
          <a:p>
            <a:pPr algn="just"/>
            <a:r>
              <a:rPr lang="en-US" dirty="0" smtClean="0">
                <a:latin typeface="Times New Roman" panose="02020603050405020304" pitchFamily="18" charset="0"/>
                <a:cs typeface="Times New Roman" panose="02020603050405020304" pitchFamily="18" charset="0"/>
              </a:rPr>
              <a:t>	</a:t>
            </a:r>
            <a:r>
              <a:rPr lang="ru-RU" dirty="0" smtClean="0">
                <a:latin typeface="Times New Roman" panose="02020603050405020304" pitchFamily="18" charset="0"/>
                <a:cs typeface="Times New Roman" panose="02020603050405020304" pitchFamily="18" charset="0"/>
              </a:rPr>
              <a:t>В </a:t>
            </a:r>
            <a:r>
              <a:rPr lang="ru-RU" dirty="0">
                <a:latin typeface="Times New Roman" panose="02020603050405020304" pitchFamily="18" charset="0"/>
                <a:cs typeface="Times New Roman" panose="02020603050405020304" pitchFamily="18" charset="0"/>
              </a:rPr>
              <a:t>составе любого реляционного отношения всегда должен присутствовать</a:t>
            </a:r>
          </a:p>
          <a:p>
            <a:pPr algn="just"/>
            <a:r>
              <a:rPr lang="ru-RU" dirty="0">
                <a:latin typeface="Times New Roman" panose="02020603050405020304" pitchFamily="18" charset="0"/>
                <a:cs typeface="Times New Roman" panose="02020603050405020304" pitchFamily="18" charset="0"/>
              </a:rPr>
              <a:t>столбец (или группа столбцов), содержимое которого </a:t>
            </a:r>
            <a:r>
              <a:rPr lang="ru-RU" dirty="0" smtClean="0">
                <a:latin typeface="Times New Roman" panose="02020603050405020304" pitchFamily="18" charset="0"/>
                <a:cs typeface="Times New Roman" panose="02020603050405020304" pitchFamily="18" charset="0"/>
              </a:rPr>
              <a:t>предназначается </a:t>
            </a:r>
            <a:r>
              <a:rPr lang="ru-RU" dirty="0">
                <a:latin typeface="Times New Roman" panose="02020603050405020304" pitchFamily="18" charset="0"/>
                <a:cs typeface="Times New Roman" panose="02020603050405020304" pitchFamily="18" charset="0"/>
              </a:rPr>
              <a:t>для хранения значений, способных уникальным </a:t>
            </a:r>
            <a:r>
              <a:rPr lang="ru-RU" dirty="0" smtClean="0">
                <a:latin typeface="Times New Roman" panose="02020603050405020304" pitchFamily="18" charset="0"/>
                <a:cs typeface="Times New Roman" panose="02020603050405020304" pitchFamily="18" charset="0"/>
              </a:rPr>
              <a:t>образом</a:t>
            </a:r>
            <a:r>
              <a:rPr lang="en-US" dirty="0" smtClean="0">
                <a:latin typeface="Times New Roman" panose="02020603050405020304" pitchFamily="18" charset="0"/>
                <a:cs typeface="Times New Roman" panose="02020603050405020304" pitchFamily="18" charset="0"/>
              </a:rPr>
              <a:t> </a:t>
            </a:r>
            <a:r>
              <a:rPr lang="ru-RU" dirty="0" smtClean="0">
                <a:latin typeface="Times New Roman" panose="02020603050405020304" pitchFamily="18" charset="0"/>
                <a:cs typeface="Times New Roman" panose="02020603050405020304" pitchFamily="18" charset="0"/>
              </a:rPr>
              <a:t>идентифицировать </a:t>
            </a:r>
            <a:r>
              <a:rPr lang="ru-RU" dirty="0">
                <a:latin typeface="Times New Roman" panose="02020603050405020304" pitchFamily="18" charset="0"/>
                <a:cs typeface="Times New Roman" panose="02020603050405020304" pitchFamily="18" charset="0"/>
              </a:rPr>
              <a:t>строку таблицы. Допустим, мы проектируем </a:t>
            </a:r>
            <a:r>
              <a:rPr lang="ru-RU" dirty="0" smtClean="0">
                <a:latin typeface="Times New Roman" panose="02020603050405020304" pitchFamily="18" charset="0"/>
                <a:cs typeface="Times New Roman" panose="02020603050405020304" pitchFamily="18" charset="0"/>
              </a:rPr>
              <a:t>таблицу</a:t>
            </a:r>
            <a:r>
              <a:rPr lang="en-US" dirty="0" smtClean="0">
                <a:latin typeface="Times New Roman" panose="02020603050405020304" pitchFamily="18" charset="0"/>
                <a:cs typeface="Times New Roman" panose="02020603050405020304" pitchFamily="18" charset="0"/>
              </a:rPr>
              <a:t> </a:t>
            </a:r>
            <a:r>
              <a:rPr lang="ru-RU" dirty="0" smtClean="0">
                <a:latin typeface="Times New Roman" panose="02020603050405020304" pitchFamily="18" charset="0"/>
                <a:cs typeface="Times New Roman" panose="02020603050405020304" pitchFamily="18" charset="0"/>
              </a:rPr>
              <a:t>для </a:t>
            </a:r>
            <a:r>
              <a:rPr lang="ru-RU" dirty="0">
                <a:latin typeface="Times New Roman" panose="02020603050405020304" pitchFamily="18" charset="0"/>
                <a:cs typeface="Times New Roman" panose="02020603050405020304" pitchFamily="18" charset="0"/>
              </a:rPr>
              <a:t>отдела кадров, предназначенную для хранения сведений </a:t>
            </a:r>
            <a:r>
              <a:rPr lang="ru-RU" dirty="0" smtClean="0">
                <a:latin typeface="Times New Roman" panose="02020603050405020304" pitchFamily="18" charset="0"/>
                <a:cs typeface="Times New Roman" panose="02020603050405020304" pitchFamily="18" charset="0"/>
              </a:rPr>
              <a:t>о</a:t>
            </a:r>
            <a:r>
              <a:rPr lang="en-US" dirty="0" smtClean="0">
                <a:latin typeface="Times New Roman" panose="02020603050405020304" pitchFamily="18" charset="0"/>
                <a:cs typeface="Times New Roman" panose="02020603050405020304" pitchFamily="18" charset="0"/>
              </a:rPr>
              <a:t> </a:t>
            </a:r>
            <a:r>
              <a:rPr lang="ru-RU" dirty="0" smtClean="0">
                <a:latin typeface="Times New Roman" panose="02020603050405020304" pitchFamily="18" charset="0"/>
                <a:cs typeface="Times New Roman" panose="02020603050405020304" pitchFamily="18" charset="0"/>
              </a:rPr>
              <a:t>сотрудниках </a:t>
            </a:r>
            <a:r>
              <a:rPr lang="ru-RU" dirty="0">
                <a:latin typeface="Times New Roman" panose="02020603050405020304" pitchFamily="18" charset="0"/>
                <a:cs typeface="Times New Roman" panose="02020603050405020304" pitchFamily="18" charset="0"/>
              </a:rPr>
              <a:t>предприятия. Таблица станет содержать интуитивно </a:t>
            </a:r>
            <a:r>
              <a:rPr lang="ru-RU" dirty="0" smtClean="0">
                <a:latin typeface="Times New Roman" panose="02020603050405020304" pitchFamily="18" charset="0"/>
                <a:cs typeface="Times New Roman" panose="02020603050405020304" pitchFamily="18" charset="0"/>
              </a:rPr>
              <a:t>понятный </a:t>
            </a:r>
            <a:r>
              <a:rPr lang="ru-RU" dirty="0">
                <a:latin typeface="Times New Roman" panose="02020603050405020304" pitchFamily="18" charset="0"/>
                <a:cs typeface="Times New Roman" panose="02020603050405020304" pitchFamily="18" charset="0"/>
              </a:rPr>
              <a:t>набор столбцов (ФИО, дата рождения, специальность, </a:t>
            </a:r>
            <a:r>
              <a:rPr lang="ru-RU" dirty="0" smtClean="0">
                <a:latin typeface="Times New Roman" panose="02020603050405020304" pitchFamily="18" charset="0"/>
                <a:cs typeface="Times New Roman" panose="02020603050405020304" pitchFamily="18" charset="0"/>
              </a:rPr>
              <a:t>образование </a:t>
            </a:r>
            <a:r>
              <a:rPr lang="ru-RU" dirty="0">
                <a:latin typeface="Times New Roman" panose="02020603050405020304" pitchFamily="18" charset="0"/>
                <a:cs typeface="Times New Roman" panose="02020603050405020304" pitchFamily="18" charset="0"/>
              </a:rPr>
              <a:t>и т. п.), описывающих человека. Какие столбцы следует сделать</a:t>
            </a:r>
          </a:p>
          <a:p>
            <a:pPr algn="just"/>
            <a:r>
              <a:rPr lang="ru-RU" dirty="0">
                <a:latin typeface="Times New Roman" panose="02020603050405020304" pitchFamily="18" charset="0"/>
                <a:cs typeface="Times New Roman" panose="02020603050405020304" pitchFamily="18" charset="0"/>
              </a:rPr>
              <a:t>ключевыми</a:t>
            </a:r>
            <a:r>
              <a:rPr lang="ru-RU" dirty="0" smtClean="0">
                <a:latin typeface="Times New Roman" panose="02020603050405020304" pitchFamily="18" charset="0"/>
                <a:cs typeface="Times New Roman" panose="02020603050405020304" pitchFamily="18" charset="0"/>
              </a:rPr>
              <a:t>?</a:t>
            </a:r>
            <a:endParaRPr lang="en-US" dirty="0" smtClean="0">
              <a:latin typeface="Times New Roman" panose="02020603050405020304" pitchFamily="18" charset="0"/>
              <a:cs typeface="Times New Roman" panose="02020603050405020304" pitchFamily="18" charset="0"/>
            </a:endParaRPr>
          </a:p>
          <a:p>
            <a:pPr algn="just"/>
            <a:r>
              <a:rPr lang="en-US" dirty="0" smtClean="0">
                <a:latin typeface="Times New Roman" panose="02020603050405020304" pitchFamily="18" charset="0"/>
                <a:cs typeface="Times New Roman" panose="02020603050405020304" pitchFamily="18" charset="0"/>
              </a:rPr>
              <a:t>	</a:t>
            </a:r>
            <a:r>
              <a:rPr lang="ru-RU" dirty="0" smtClean="0">
                <a:latin typeface="Times New Roman" panose="02020603050405020304" pitchFamily="18" charset="0"/>
                <a:cs typeface="Times New Roman" panose="02020603050405020304" pitchFamily="18" charset="0"/>
              </a:rPr>
              <a:t>На </a:t>
            </a:r>
            <a:r>
              <a:rPr lang="ru-RU" dirty="0">
                <a:latin typeface="Times New Roman" panose="02020603050405020304" pitchFamily="18" charset="0"/>
                <a:cs typeface="Times New Roman" panose="02020603050405020304" pitchFamily="18" charset="0"/>
              </a:rPr>
              <a:t>роль ключевых вряд ли смогут претендовать столбцы, </a:t>
            </a:r>
            <a:r>
              <a:rPr lang="ru-RU" dirty="0" smtClean="0">
                <a:latin typeface="Times New Roman" panose="02020603050405020304" pitchFamily="18" charset="0"/>
                <a:cs typeface="Times New Roman" panose="02020603050405020304" pitchFamily="18" charset="0"/>
              </a:rPr>
              <a:t>хранящие</a:t>
            </a:r>
            <a:r>
              <a:rPr lang="en-US" dirty="0" smtClean="0">
                <a:latin typeface="Times New Roman" panose="02020603050405020304" pitchFamily="18" charset="0"/>
                <a:cs typeface="Times New Roman" panose="02020603050405020304" pitchFamily="18" charset="0"/>
              </a:rPr>
              <a:t> </a:t>
            </a:r>
            <a:r>
              <a:rPr lang="ru-RU" dirty="0" smtClean="0">
                <a:latin typeface="Times New Roman" panose="02020603050405020304" pitchFamily="18" charset="0"/>
                <a:cs typeface="Times New Roman" panose="02020603050405020304" pitchFamily="18" charset="0"/>
              </a:rPr>
              <a:t>фамилию </a:t>
            </a:r>
            <a:r>
              <a:rPr lang="ru-RU" dirty="0">
                <a:latin typeface="Times New Roman" panose="02020603050405020304" pitchFamily="18" charset="0"/>
                <a:cs typeface="Times New Roman" panose="02020603050405020304" pitchFamily="18" charset="0"/>
              </a:rPr>
              <a:t>и имя человека. Если на вашем предприятии на данный </a:t>
            </a:r>
            <a:r>
              <a:rPr lang="ru-RU" dirty="0" smtClean="0">
                <a:latin typeface="Times New Roman" panose="02020603050405020304" pitchFamily="18" charset="0"/>
                <a:cs typeface="Times New Roman" panose="02020603050405020304" pitchFamily="18" charset="0"/>
              </a:rPr>
              <a:t>момент </a:t>
            </a:r>
            <a:r>
              <a:rPr lang="ru-RU" dirty="0">
                <a:latin typeface="Times New Roman" panose="02020603050405020304" pitchFamily="18" charset="0"/>
                <a:cs typeface="Times New Roman" panose="02020603050405020304" pitchFamily="18" charset="0"/>
              </a:rPr>
              <a:t>времени не работают два полных тезки, это совсем не </a:t>
            </a:r>
            <a:r>
              <a:rPr lang="ru-RU" dirty="0" smtClean="0">
                <a:latin typeface="Times New Roman" panose="02020603050405020304" pitchFamily="18" charset="0"/>
                <a:cs typeface="Times New Roman" panose="02020603050405020304" pitchFamily="18" charset="0"/>
              </a:rPr>
              <a:t>означает,</a:t>
            </a:r>
            <a:r>
              <a:rPr lang="en-US" dirty="0" smtClean="0">
                <a:latin typeface="Times New Roman" panose="02020603050405020304" pitchFamily="18" charset="0"/>
                <a:cs typeface="Times New Roman" panose="02020603050405020304" pitchFamily="18" charset="0"/>
              </a:rPr>
              <a:t> </a:t>
            </a:r>
            <a:r>
              <a:rPr lang="ru-RU" dirty="0" smtClean="0">
                <a:latin typeface="Times New Roman" panose="02020603050405020304" pitchFamily="18" charset="0"/>
                <a:cs typeface="Times New Roman" panose="02020603050405020304" pitchFamily="18" charset="0"/>
              </a:rPr>
              <a:t>что </a:t>
            </a:r>
            <a:r>
              <a:rPr lang="ru-RU" dirty="0">
                <a:latin typeface="Times New Roman" panose="02020603050405020304" pitchFamily="18" charset="0"/>
                <a:cs typeface="Times New Roman" panose="02020603050405020304" pitchFamily="18" charset="0"/>
              </a:rPr>
              <a:t>это исключено в будущем. Поэтому разработчику стоит сразу </a:t>
            </a:r>
            <a:r>
              <a:rPr lang="ru-RU" dirty="0" smtClean="0">
                <a:latin typeface="Times New Roman" panose="02020603050405020304" pitchFamily="18" charset="0"/>
                <a:cs typeface="Times New Roman" panose="02020603050405020304" pitchFamily="18" charset="0"/>
              </a:rPr>
              <a:t>включать </a:t>
            </a:r>
            <a:r>
              <a:rPr lang="ru-RU" dirty="0">
                <a:latin typeface="Times New Roman" panose="02020603050405020304" pitchFamily="18" charset="0"/>
                <a:cs typeface="Times New Roman" panose="02020603050405020304" pitchFamily="18" charset="0"/>
              </a:rPr>
              <a:t>в таблицу поля с безусловно уникальной информацией для </a:t>
            </a:r>
            <a:r>
              <a:rPr lang="ru-RU" dirty="0" smtClean="0">
                <a:latin typeface="Times New Roman" panose="02020603050405020304" pitchFamily="18" charset="0"/>
                <a:cs typeface="Times New Roman" panose="02020603050405020304" pitchFamily="18" charset="0"/>
              </a:rPr>
              <a:t>описываемой</a:t>
            </a:r>
            <a:r>
              <a:rPr lang="en-US" dirty="0" smtClean="0">
                <a:latin typeface="Times New Roman" panose="02020603050405020304" pitchFamily="18" charset="0"/>
                <a:cs typeface="Times New Roman" panose="02020603050405020304" pitchFamily="18" charset="0"/>
              </a:rPr>
              <a:t> </a:t>
            </a:r>
            <a:r>
              <a:rPr lang="ru-RU" dirty="0" smtClean="0">
                <a:latin typeface="Times New Roman" panose="02020603050405020304" pitchFamily="18" charset="0"/>
                <a:cs typeface="Times New Roman" panose="02020603050405020304" pitchFamily="18" charset="0"/>
              </a:rPr>
              <a:t>сущности</a:t>
            </a:r>
            <a:r>
              <a:rPr lang="ru-RU" dirty="0">
                <a:latin typeface="Times New Roman" panose="02020603050405020304" pitchFamily="18" charset="0"/>
                <a:cs typeface="Times New Roman" panose="02020603050405020304" pitchFamily="18" charset="0"/>
              </a:rPr>
              <a:t>, например индивидуальный номер </a:t>
            </a:r>
            <a:r>
              <a:rPr lang="ru-RU" dirty="0" smtClean="0">
                <a:latin typeface="Times New Roman" panose="02020603050405020304" pitchFamily="18" charset="0"/>
                <a:cs typeface="Times New Roman" panose="02020603050405020304" pitchFamily="18" charset="0"/>
              </a:rPr>
              <a:t>налогоплательщика </a:t>
            </a:r>
            <a:r>
              <a:rPr lang="ru-RU" dirty="0">
                <a:latin typeface="Times New Roman" panose="02020603050405020304" pitchFamily="18" charset="0"/>
                <a:cs typeface="Times New Roman" panose="02020603050405020304" pitchFamily="18" charset="0"/>
              </a:rPr>
              <a:t>для человека или номер двигателя и кузова для автомобиля. Но </a:t>
            </a:r>
            <a:r>
              <a:rPr lang="ru-RU" dirty="0" smtClean="0">
                <a:latin typeface="Times New Roman" panose="02020603050405020304" pitchFamily="18" charset="0"/>
                <a:cs typeface="Times New Roman" panose="02020603050405020304" pitchFamily="18" charset="0"/>
              </a:rPr>
              <a:t>и</a:t>
            </a:r>
            <a:r>
              <a:rPr lang="en-US" dirty="0" smtClean="0">
                <a:latin typeface="Times New Roman" panose="02020603050405020304" pitchFamily="18" charset="0"/>
                <a:cs typeface="Times New Roman" panose="02020603050405020304" pitchFamily="18" charset="0"/>
              </a:rPr>
              <a:t> </a:t>
            </a:r>
            <a:r>
              <a:rPr lang="ru-RU" dirty="0" smtClean="0">
                <a:latin typeface="Times New Roman" panose="02020603050405020304" pitchFamily="18" charset="0"/>
                <a:cs typeface="Times New Roman" panose="02020603050405020304" pitchFamily="18" charset="0"/>
              </a:rPr>
              <a:t>с </a:t>
            </a:r>
            <a:r>
              <a:rPr lang="ru-RU" dirty="0">
                <a:latin typeface="Times New Roman" panose="02020603050405020304" pitchFamily="18" charset="0"/>
                <a:cs typeface="Times New Roman" panose="02020603050405020304" pitchFamily="18" charset="0"/>
              </a:rPr>
              <a:t>такими данными могут произойти неприятности. Допустим, что </a:t>
            </a:r>
            <a:r>
              <a:rPr lang="ru-RU" dirty="0" smtClean="0">
                <a:latin typeface="Times New Roman" panose="02020603050405020304" pitchFamily="18" charset="0"/>
                <a:cs typeface="Times New Roman" panose="02020603050405020304" pitchFamily="18" charset="0"/>
              </a:rPr>
              <a:t>мы</a:t>
            </a:r>
            <a:r>
              <a:rPr lang="en-US" dirty="0" smtClean="0">
                <a:latin typeface="Times New Roman" panose="02020603050405020304" pitchFamily="18" charset="0"/>
                <a:cs typeface="Times New Roman" panose="02020603050405020304" pitchFamily="18" charset="0"/>
              </a:rPr>
              <a:t> </a:t>
            </a:r>
            <a:r>
              <a:rPr lang="ru-RU" dirty="0" smtClean="0">
                <a:latin typeface="Times New Roman" panose="02020603050405020304" pitchFamily="18" charset="0"/>
                <a:cs typeface="Times New Roman" panose="02020603050405020304" pitchFamily="18" charset="0"/>
              </a:rPr>
              <a:t>выбираем </a:t>
            </a:r>
            <a:r>
              <a:rPr lang="ru-RU" dirty="0">
                <a:latin typeface="Times New Roman" panose="02020603050405020304" pitchFamily="18" charset="0"/>
                <a:cs typeface="Times New Roman" panose="02020603050405020304" pitchFamily="18" charset="0"/>
              </a:rPr>
              <a:t>в качестве ключа атрибут, содержащий информацию о </a:t>
            </a:r>
            <a:r>
              <a:rPr lang="ru-RU" dirty="0" smtClean="0">
                <a:latin typeface="Times New Roman" panose="02020603050405020304" pitchFamily="18" charset="0"/>
                <a:cs typeface="Times New Roman" panose="02020603050405020304" pitchFamily="18" charset="0"/>
              </a:rPr>
              <a:t>серии</a:t>
            </a:r>
            <a:r>
              <a:rPr lang="en-US" dirty="0" smtClean="0">
                <a:latin typeface="Times New Roman" panose="02020603050405020304" pitchFamily="18" charset="0"/>
                <a:cs typeface="Times New Roman" panose="02020603050405020304" pitchFamily="18" charset="0"/>
              </a:rPr>
              <a:t> </a:t>
            </a:r>
            <a:r>
              <a:rPr lang="ru-RU" dirty="0" smtClean="0">
                <a:latin typeface="Times New Roman" panose="02020603050405020304" pitchFamily="18" charset="0"/>
                <a:cs typeface="Times New Roman" panose="02020603050405020304" pitchFamily="18" charset="0"/>
              </a:rPr>
              <a:t>и </a:t>
            </a:r>
            <a:r>
              <a:rPr lang="ru-RU" dirty="0">
                <a:latin typeface="Times New Roman" panose="02020603050405020304" pitchFamily="18" charset="0"/>
                <a:cs typeface="Times New Roman" panose="02020603050405020304" pitchFamily="18" charset="0"/>
              </a:rPr>
              <a:t>номере паспорта гражданина. Вряд ли кто со мной не согласится, </a:t>
            </a:r>
            <a:r>
              <a:rPr lang="ru-RU" dirty="0" smtClean="0">
                <a:latin typeface="Times New Roman" panose="02020603050405020304" pitchFamily="18" charset="0"/>
                <a:cs typeface="Times New Roman" panose="02020603050405020304" pitchFamily="18" charset="0"/>
              </a:rPr>
              <a:t>что</a:t>
            </a:r>
            <a:r>
              <a:rPr lang="en-US" dirty="0" smtClean="0">
                <a:latin typeface="Times New Roman" panose="02020603050405020304" pitchFamily="18" charset="0"/>
                <a:cs typeface="Times New Roman" panose="02020603050405020304" pitchFamily="18" charset="0"/>
              </a:rPr>
              <a:t> </a:t>
            </a:r>
            <a:r>
              <a:rPr lang="ru-RU" dirty="0" smtClean="0">
                <a:latin typeface="Times New Roman" panose="02020603050405020304" pitchFamily="18" charset="0"/>
                <a:cs typeface="Times New Roman" panose="02020603050405020304" pitchFamily="18" charset="0"/>
              </a:rPr>
              <a:t>это </a:t>
            </a:r>
            <a:r>
              <a:rPr lang="ru-RU" dirty="0">
                <a:latin typeface="Times New Roman" panose="02020603050405020304" pitchFamily="18" charset="0"/>
                <a:cs typeface="Times New Roman" panose="02020603050405020304" pitchFamily="18" charset="0"/>
              </a:rPr>
              <a:t>уникальные данные и, на первый взгляд, вполне подходящие в </a:t>
            </a:r>
            <a:r>
              <a:rPr lang="ru-RU" dirty="0" smtClean="0">
                <a:latin typeface="Times New Roman" panose="02020603050405020304" pitchFamily="18" charset="0"/>
                <a:cs typeface="Times New Roman" panose="02020603050405020304" pitchFamily="18" charset="0"/>
              </a:rPr>
              <a:t>качестве </a:t>
            </a:r>
            <a:r>
              <a:rPr lang="ru-RU" dirty="0">
                <a:latin typeface="Times New Roman" panose="02020603050405020304" pitchFamily="18" charset="0"/>
                <a:cs typeface="Times New Roman" panose="02020603050405020304" pitchFamily="18" charset="0"/>
              </a:rPr>
              <a:t>кандидатуры на ключ. Но паспорт может быть заменен (в </a:t>
            </a:r>
            <a:r>
              <a:rPr lang="ru-RU" dirty="0" smtClean="0">
                <a:latin typeface="Times New Roman" panose="02020603050405020304" pitchFamily="18" charset="0"/>
                <a:cs typeface="Times New Roman" panose="02020603050405020304" pitchFamily="18" charset="0"/>
              </a:rPr>
              <a:t>результате </a:t>
            </a:r>
            <a:r>
              <a:rPr lang="ru-RU" dirty="0">
                <a:latin typeface="Times New Roman" panose="02020603050405020304" pitchFamily="18" charset="0"/>
                <a:cs typeface="Times New Roman" panose="02020603050405020304" pitchFamily="18" charset="0"/>
              </a:rPr>
              <a:t>потери, стихийного бедствия, плановой смены паспортов и т. п.).</a:t>
            </a:r>
          </a:p>
        </p:txBody>
      </p:sp>
    </p:spTree>
    <p:extLst>
      <p:ext uri="{BB962C8B-B14F-4D97-AF65-F5344CB8AC3E}">
        <p14:creationId xmlns:p14="http://schemas.microsoft.com/office/powerpoint/2010/main" val="161092126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99008" y="44624"/>
            <a:ext cx="8779134" cy="504056"/>
          </a:xfrm>
        </p:spPr>
        <p:txBody>
          <a:bodyPr>
            <a:normAutofit fontScale="90000"/>
          </a:bodyPr>
          <a:lstStyle/>
          <a:p>
            <a:r>
              <a:rPr lang="ru-RU" sz="2800" b="1" dirty="0">
                <a:latin typeface="Times New Roman" pitchFamily="18" charset="0"/>
                <a:cs typeface="Times New Roman" pitchFamily="18" charset="0"/>
              </a:rPr>
              <a:t>Реляционная </a:t>
            </a:r>
            <a:r>
              <a:rPr lang="ru-RU" sz="2800" b="1" dirty="0" smtClean="0">
                <a:latin typeface="Times New Roman" pitchFamily="18" charset="0"/>
                <a:cs typeface="Times New Roman" pitchFamily="18" charset="0"/>
              </a:rPr>
              <a:t>модель</a:t>
            </a:r>
            <a:r>
              <a:rPr lang="ru-RU" sz="2800" b="1" dirty="0">
                <a:latin typeface="Times New Roman" pitchFamily="18" charset="0"/>
                <a:cs typeface="Times New Roman" pitchFamily="18" charset="0"/>
              </a:rPr>
              <a:t>. </a:t>
            </a:r>
            <a:r>
              <a:rPr lang="ru-RU" sz="2800" b="1" dirty="0" smtClean="0">
                <a:latin typeface="Times New Roman" pitchFamily="18" charset="0"/>
                <a:cs typeface="Times New Roman" pitchFamily="18" charset="0"/>
              </a:rPr>
              <a:t>Ключи.</a:t>
            </a:r>
            <a:endParaRPr lang="ru-RU" sz="2800" b="1" dirty="0"/>
          </a:p>
        </p:txBody>
      </p:sp>
      <p:sp>
        <p:nvSpPr>
          <p:cNvPr id="4" name="TextBox 3"/>
          <p:cNvSpPr txBox="1"/>
          <p:nvPr/>
        </p:nvSpPr>
        <p:spPr>
          <a:xfrm>
            <a:off x="8676456" y="6381328"/>
            <a:ext cx="418704" cy="369332"/>
          </a:xfrm>
          <a:prstGeom prst="rect">
            <a:avLst/>
          </a:prstGeom>
          <a:noFill/>
        </p:spPr>
        <p:txBody>
          <a:bodyPr wrap="none" rtlCol="0">
            <a:spAutoFit/>
          </a:bodyPr>
          <a:lstStyle/>
          <a:p>
            <a:r>
              <a:rPr lang="ru-RU" dirty="0" smtClean="0"/>
              <a:t>36</a:t>
            </a:r>
            <a:endParaRPr lang="ru-RU" dirty="0"/>
          </a:p>
        </p:txBody>
      </p:sp>
      <p:sp>
        <p:nvSpPr>
          <p:cNvPr id="3" name="Прямоугольник 2"/>
          <p:cNvSpPr/>
          <p:nvPr/>
        </p:nvSpPr>
        <p:spPr>
          <a:xfrm>
            <a:off x="179512" y="548680"/>
            <a:ext cx="8784976" cy="3139321"/>
          </a:xfrm>
          <a:prstGeom prst="rect">
            <a:avLst/>
          </a:prstGeom>
        </p:spPr>
        <p:txBody>
          <a:bodyPr wrap="square">
            <a:spAutoFit/>
          </a:bodyPr>
          <a:lstStyle/>
          <a:p>
            <a:pPr algn="just"/>
            <a:r>
              <a:rPr lang="en-US" dirty="0" smtClean="0">
                <a:latin typeface="Times New Roman" panose="02020603050405020304" pitchFamily="18" charset="0"/>
                <a:cs typeface="Times New Roman" panose="02020603050405020304" pitchFamily="18" charset="0"/>
              </a:rPr>
              <a:t>	</a:t>
            </a:r>
            <a:r>
              <a:rPr lang="ru-RU" dirty="0" smtClean="0">
                <a:latin typeface="Times New Roman" panose="02020603050405020304" pitchFamily="18" charset="0"/>
                <a:cs typeface="Times New Roman" panose="02020603050405020304" pitchFamily="18" charset="0"/>
              </a:rPr>
              <a:t>Поэтому </a:t>
            </a:r>
            <a:r>
              <a:rPr lang="ru-RU" dirty="0">
                <a:latin typeface="Times New Roman" panose="02020603050405020304" pitchFamily="18" charset="0"/>
                <a:cs typeface="Times New Roman" panose="02020603050405020304" pitchFamily="18" charset="0"/>
              </a:rPr>
              <a:t>чаще разработчики добавляют к таблице атрибуты, </a:t>
            </a:r>
            <a:r>
              <a:rPr lang="ru-RU" dirty="0" smtClean="0">
                <a:latin typeface="Times New Roman" panose="02020603050405020304" pitchFamily="18" charset="0"/>
                <a:cs typeface="Times New Roman" panose="02020603050405020304" pitchFamily="18" charset="0"/>
              </a:rPr>
              <a:t>предназначенные </a:t>
            </a:r>
            <a:r>
              <a:rPr lang="ru-RU" dirty="0">
                <a:latin typeface="Times New Roman" panose="02020603050405020304" pitchFamily="18" charset="0"/>
                <a:cs typeface="Times New Roman" panose="02020603050405020304" pitchFamily="18" charset="0"/>
              </a:rPr>
              <a:t>для хранения искусственной информации, обычно </a:t>
            </a:r>
            <a:r>
              <a:rPr lang="ru-RU" dirty="0" smtClean="0">
                <a:latin typeface="Times New Roman" panose="02020603050405020304" pitchFamily="18" charset="0"/>
                <a:cs typeface="Times New Roman" panose="02020603050405020304" pitchFamily="18" charset="0"/>
              </a:rPr>
              <a:t>это</a:t>
            </a:r>
            <a:r>
              <a:rPr lang="en-US" dirty="0" smtClean="0">
                <a:latin typeface="Times New Roman" panose="02020603050405020304" pitchFamily="18" charset="0"/>
                <a:cs typeface="Times New Roman" panose="02020603050405020304" pitchFamily="18" charset="0"/>
              </a:rPr>
              <a:t> </a:t>
            </a:r>
            <a:r>
              <a:rPr lang="ru-RU" dirty="0" smtClean="0">
                <a:latin typeface="Times New Roman" panose="02020603050405020304" pitchFamily="18" charset="0"/>
                <a:cs typeface="Times New Roman" panose="02020603050405020304" pitchFamily="18" charset="0"/>
              </a:rPr>
              <a:t>целочисленные</a:t>
            </a:r>
            <a:r>
              <a:rPr lang="en-US" dirty="0" smtClean="0">
                <a:latin typeface="Times New Roman" panose="02020603050405020304" pitchFamily="18" charset="0"/>
                <a:cs typeface="Times New Roman" panose="02020603050405020304" pitchFamily="18" charset="0"/>
              </a:rPr>
              <a:t> </a:t>
            </a:r>
            <a:r>
              <a:rPr lang="ru-RU" dirty="0" smtClean="0">
                <a:latin typeface="Times New Roman" panose="02020603050405020304" pitchFamily="18" charset="0"/>
                <a:cs typeface="Times New Roman" panose="02020603050405020304" pitchFamily="18" charset="0"/>
              </a:rPr>
              <a:t>поля </a:t>
            </a:r>
            <a:r>
              <a:rPr lang="ru-RU" dirty="0">
                <a:latin typeface="Times New Roman" panose="02020603050405020304" pitchFamily="18" charset="0"/>
                <a:cs typeface="Times New Roman" panose="02020603050405020304" pitchFamily="18" charset="0"/>
              </a:rPr>
              <a:t>автоинкрементного типа. Идея работы </a:t>
            </a:r>
            <a:r>
              <a:rPr lang="ru-RU" dirty="0" smtClean="0">
                <a:latin typeface="Times New Roman" panose="02020603050405020304" pitchFamily="18" charset="0"/>
                <a:cs typeface="Times New Roman" panose="02020603050405020304" pitchFamily="18" charset="0"/>
              </a:rPr>
              <a:t>подобного</a:t>
            </a:r>
            <a:r>
              <a:rPr lang="en-US" dirty="0" smtClean="0">
                <a:latin typeface="Times New Roman" panose="02020603050405020304" pitchFamily="18" charset="0"/>
                <a:cs typeface="Times New Roman" panose="02020603050405020304" pitchFamily="18" charset="0"/>
              </a:rPr>
              <a:t> </a:t>
            </a:r>
            <a:r>
              <a:rPr lang="ru-RU" dirty="0" smtClean="0">
                <a:latin typeface="Times New Roman" panose="02020603050405020304" pitchFamily="18" charset="0"/>
                <a:cs typeface="Times New Roman" panose="02020603050405020304" pitchFamily="18" charset="0"/>
              </a:rPr>
              <a:t>столбца </a:t>
            </a:r>
            <a:r>
              <a:rPr lang="ru-RU" dirty="0">
                <a:latin typeface="Times New Roman" panose="02020603050405020304" pitchFamily="18" charset="0"/>
                <a:cs typeface="Times New Roman" panose="02020603050405020304" pitchFamily="18" charset="0"/>
              </a:rPr>
              <a:t>в том, чтобы при внесении в таблицу очередной строки </a:t>
            </a:r>
            <a:r>
              <a:rPr lang="ru-RU" dirty="0" smtClean="0">
                <a:latin typeface="Times New Roman" panose="02020603050405020304" pitchFamily="18" charset="0"/>
                <a:cs typeface="Times New Roman" panose="02020603050405020304" pitchFamily="18" charset="0"/>
              </a:rPr>
              <a:t>значение </a:t>
            </a:r>
            <a:r>
              <a:rPr lang="ru-RU" dirty="0">
                <a:latin typeface="Times New Roman" panose="02020603050405020304" pitchFamily="18" charset="0"/>
                <a:cs typeface="Times New Roman" panose="02020603050405020304" pitchFamily="18" charset="0"/>
              </a:rPr>
              <a:t>атрибута получало приращение (обычно плюс единица, хотя </a:t>
            </a:r>
            <a:r>
              <a:rPr lang="ru-RU" dirty="0" smtClean="0">
                <a:latin typeface="Times New Roman" panose="02020603050405020304" pitchFamily="18" charset="0"/>
                <a:cs typeface="Times New Roman" panose="02020603050405020304" pitchFamily="18" charset="0"/>
              </a:rPr>
              <a:t>во</a:t>
            </a:r>
            <a:r>
              <a:rPr lang="en-US" dirty="0" smtClean="0">
                <a:latin typeface="Times New Roman" panose="02020603050405020304" pitchFamily="18" charset="0"/>
                <a:cs typeface="Times New Roman" panose="02020603050405020304" pitchFamily="18" charset="0"/>
              </a:rPr>
              <a:t> </a:t>
            </a:r>
            <a:r>
              <a:rPr lang="ru-RU" dirty="0" smtClean="0">
                <a:latin typeface="Times New Roman" panose="02020603050405020304" pitchFamily="18" charset="0"/>
                <a:cs typeface="Times New Roman" panose="02020603050405020304" pitchFamily="18" charset="0"/>
              </a:rPr>
              <a:t>многих </a:t>
            </a:r>
            <a:r>
              <a:rPr lang="ru-RU" dirty="0">
                <a:latin typeface="Times New Roman" panose="02020603050405020304" pitchFamily="18" charset="0"/>
                <a:cs typeface="Times New Roman" panose="02020603050405020304" pitchFamily="18" charset="0"/>
              </a:rPr>
              <a:t>СУБД это значение настраиваемое). Простая и, как </a:t>
            </a:r>
            <a:r>
              <a:rPr lang="ru-RU" dirty="0" smtClean="0">
                <a:latin typeface="Times New Roman" panose="02020603050405020304" pitchFamily="18" charset="0"/>
                <a:cs typeface="Times New Roman" panose="02020603050405020304" pitchFamily="18" charset="0"/>
              </a:rPr>
              <a:t>следствие,</a:t>
            </a:r>
            <a:r>
              <a:rPr lang="en-US" dirty="0" smtClean="0">
                <a:latin typeface="Times New Roman" panose="02020603050405020304" pitchFamily="18" charset="0"/>
                <a:cs typeface="Times New Roman" panose="02020603050405020304" pitchFamily="18" charset="0"/>
              </a:rPr>
              <a:t> </a:t>
            </a:r>
            <a:r>
              <a:rPr lang="ru-RU" dirty="0" smtClean="0">
                <a:latin typeface="Times New Roman" panose="02020603050405020304" pitchFamily="18" charset="0"/>
                <a:cs typeface="Times New Roman" panose="02020603050405020304" pitchFamily="18" charset="0"/>
              </a:rPr>
              <a:t>надежная </a:t>
            </a:r>
            <a:r>
              <a:rPr lang="ru-RU" dirty="0">
                <a:latin typeface="Times New Roman" panose="02020603050405020304" pitchFamily="18" charset="0"/>
                <a:cs typeface="Times New Roman" panose="02020603050405020304" pitchFamily="18" charset="0"/>
              </a:rPr>
              <a:t>логика работы счетчика исключает любую вероятность </a:t>
            </a:r>
            <a:r>
              <a:rPr lang="ru-RU" dirty="0" smtClean="0">
                <a:latin typeface="Times New Roman" panose="02020603050405020304" pitchFamily="18" charset="0"/>
                <a:cs typeface="Times New Roman" panose="02020603050405020304" pitchFamily="18" charset="0"/>
              </a:rPr>
              <a:t>повтора </a:t>
            </a:r>
            <a:r>
              <a:rPr lang="ru-RU" dirty="0">
                <a:latin typeface="Times New Roman" panose="02020603050405020304" pitchFamily="18" charset="0"/>
                <a:cs typeface="Times New Roman" panose="02020603050405020304" pitchFamily="18" charset="0"/>
              </a:rPr>
              <a:t>значений в автоинкрементных полях – каждая новая строка </a:t>
            </a:r>
            <a:r>
              <a:rPr lang="ru-RU" dirty="0" smtClean="0">
                <a:latin typeface="Times New Roman" panose="02020603050405020304" pitchFamily="18" charset="0"/>
                <a:cs typeface="Times New Roman" panose="02020603050405020304" pitchFamily="18" charset="0"/>
              </a:rPr>
              <a:t>в</a:t>
            </a:r>
            <a:r>
              <a:rPr lang="en-US" dirty="0" smtClean="0">
                <a:latin typeface="Times New Roman" panose="02020603050405020304" pitchFamily="18" charset="0"/>
                <a:cs typeface="Times New Roman" panose="02020603050405020304" pitchFamily="18" charset="0"/>
              </a:rPr>
              <a:t> </a:t>
            </a:r>
            <a:r>
              <a:rPr lang="ru-RU" dirty="0" smtClean="0">
                <a:latin typeface="Times New Roman" panose="02020603050405020304" pitchFamily="18" charset="0"/>
                <a:cs typeface="Times New Roman" panose="02020603050405020304" pitchFamily="18" charset="0"/>
              </a:rPr>
              <a:t>ключевое </a:t>
            </a:r>
            <a:r>
              <a:rPr lang="ru-RU" dirty="0">
                <a:latin typeface="Times New Roman" panose="02020603050405020304" pitchFamily="18" charset="0"/>
                <a:cs typeface="Times New Roman" panose="02020603050405020304" pitchFamily="18" charset="0"/>
              </a:rPr>
              <a:t>поле запишет новое значение</a:t>
            </a:r>
            <a:r>
              <a:rPr lang="ru-RU" dirty="0" smtClean="0">
                <a:latin typeface="Times New Roman" panose="02020603050405020304" pitchFamily="18" charset="0"/>
                <a:cs typeface="Times New Roman" panose="02020603050405020304" pitchFamily="18" charset="0"/>
              </a:rPr>
              <a:t>.</a:t>
            </a:r>
            <a:endParaRPr lang="en-US" dirty="0" smtClean="0">
              <a:latin typeface="Times New Roman" panose="02020603050405020304" pitchFamily="18" charset="0"/>
              <a:cs typeface="Times New Roman" panose="02020603050405020304" pitchFamily="18" charset="0"/>
            </a:endParaRPr>
          </a:p>
          <a:p>
            <a:pPr algn="ctr"/>
            <a:r>
              <a:rPr lang="ru-RU" b="1" i="1" dirty="0" smtClean="0">
                <a:latin typeface="Times New Roman" panose="02020603050405020304" pitchFamily="18" charset="0"/>
                <a:cs typeface="Times New Roman" panose="02020603050405020304" pitchFamily="18" charset="0"/>
              </a:rPr>
              <a:t>Определение</a:t>
            </a:r>
            <a:r>
              <a:rPr lang="en-US" b="1" i="1" dirty="0">
                <a:latin typeface="Times New Roman" panose="02020603050405020304" pitchFamily="18" charset="0"/>
                <a:cs typeface="Times New Roman" panose="02020603050405020304" pitchFamily="18" charset="0"/>
              </a:rPr>
              <a:t>:</a:t>
            </a:r>
            <a:endParaRPr lang="ru-RU" b="1" i="1" dirty="0">
              <a:latin typeface="Times New Roman" panose="02020603050405020304" pitchFamily="18" charset="0"/>
              <a:cs typeface="Times New Roman" panose="02020603050405020304" pitchFamily="18" charset="0"/>
            </a:endParaRPr>
          </a:p>
          <a:p>
            <a:pPr algn="just"/>
            <a:r>
              <a:rPr lang="en-US" dirty="0" smtClean="0">
                <a:latin typeface="Times New Roman" panose="02020603050405020304" pitchFamily="18" charset="0"/>
                <a:cs typeface="Times New Roman" panose="02020603050405020304" pitchFamily="18" charset="0"/>
              </a:rPr>
              <a:t>	</a:t>
            </a:r>
            <a:r>
              <a:rPr lang="ru-RU" dirty="0" smtClean="0">
                <a:latin typeface="Times New Roman" panose="02020603050405020304" pitchFamily="18" charset="0"/>
                <a:cs typeface="Times New Roman" panose="02020603050405020304" pitchFamily="18" charset="0"/>
              </a:rPr>
              <a:t>Первичным </a:t>
            </a:r>
            <a:r>
              <a:rPr lang="ru-RU" dirty="0">
                <a:latin typeface="Times New Roman" panose="02020603050405020304" pitchFamily="18" charset="0"/>
                <a:cs typeface="Times New Roman" panose="02020603050405020304" pitchFamily="18" charset="0"/>
              </a:rPr>
              <a:t>ключом (PK, </a:t>
            </a:r>
            <a:r>
              <a:rPr lang="ru-RU" dirty="0" err="1">
                <a:latin typeface="Times New Roman" panose="02020603050405020304" pitchFamily="18" charset="0"/>
                <a:cs typeface="Times New Roman" panose="02020603050405020304" pitchFamily="18" charset="0"/>
              </a:rPr>
              <a:t>Primary</a:t>
            </a:r>
            <a:r>
              <a:rPr lang="ru-RU" dirty="0">
                <a:latin typeface="Times New Roman" panose="02020603050405020304" pitchFamily="18" charset="0"/>
                <a:cs typeface="Times New Roman" panose="02020603050405020304" pitchFamily="18" charset="0"/>
              </a:rPr>
              <a:t> </a:t>
            </a:r>
            <a:r>
              <a:rPr lang="ru-RU" dirty="0" err="1">
                <a:latin typeface="Times New Roman" panose="02020603050405020304" pitchFamily="18" charset="0"/>
                <a:cs typeface="Times New Roman" panose="02020603050405020304" pitchFamily="18" charset="0"/>
              </a:rPr>
              <a:t>Key</a:t>
            </a:r>
            <a:r>
              <a:rPr lang="ru-RU" dirty="0">
                <a:latin typeface="Times New Roman" panose="02020603050405020304" pitchFamily="18" charset="0"/>
                <a:cs typeface="Times New Roman" panose="02020603050405020304" pitchFamily="18" charset="0"/>
              </a:rPr>
              <a:t>) называют ключ, отвечающий за </a:t>
            </a:r>
            <a:r>
              <a:rPr lang="ru-RU" dirty="0" smtClean="0">
                <a:latin typeface="Times New Roman" panose="02020603050405020304" pitchFamily="18" charset="0"/>
                <a:cs typeface="Times New Roman" panose="02020603050405020304" pitchFamily="18" charset="0"/>
              </a:rPr>
              <a:t>уникальную</a:t>
            </a:r>
            <a:r>
              <a:rPr lang="en-US" dirty="0" smtClean="0">
                <a:latin typeface="Times New Roman" panose="02020603050405020304" pitchFamily="18" charset="0"/>
                <a:cs typeface="Times New Roman" panose="02020603050405020304" pitchFamily="18" charset="0"/>
              </a:rPr>
              <a:t> </a:t>
            </a:r>
            <a:r>
              <a:rPr lang="ru-RU" dirty="0" smtClean="0">
                <a:latin typeface="Times New Roman" panose="02020603050405020304" pitchFamily="18" charset="0"/>
                <a:cs typeface="Times New Roman" panose="02020603050405020304" pitchFamily="18" charset="0"/>
              </a:rPr>
              <a:t>идентификацию </a:t>
            </a:r>
            <a:r>
              <a:rPr lang="ru-RU" dirty="0">
                <a:latin typeface="Times New Roman" panose="02020603050405020304" pitchFamily="18" charset="0"/>
                <a:cs typeface="Times New Roman" panose="02020603050405020304" pitchFamily="18" charset="0"/>
              </a:rPr>
              <a:t>строки в реляционной таблице.</a:t>
            </a: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34481" y="3645024"/>
            <a:ext cx="3609727" cy="31699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7282321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99008" y="44624"/>
            <a:ext cx="8779134" cy="504056"/>
          </a:xfrm>
        </p:spPr>
        <p:txBody>
          <a:bodyPr>
            <a:normAutofit fontScale="90000"/>
          </a:bodyPr>
          <a:lstStyle/>
          <a:p>
            <a:r>
              <a:rPr lang="ru-RU" sz="2800" b="1" dirty="0">
                <a:latin typeface="Times New Roman" pitchFamily="18" charset="0"/>
                <a:cs typeface="Times New Roman" pitchFamily="18" charset="0"/>
              </a:rPr>
              <a:t>Реляционная </a:t>
            </a:r>
            <a:r>
              <a:rPr lang="ru-RU" sz="2800" b="1" dirty="0" smtClean="0">
                <a:latin typeface="Times New Roman" pitchFamily="18" charset="0"/>
                <a:cs typeface="Times New Roman" pitchFamily="18" charset="0"/>
              </a:rPr>
              <a:t>модель</a:t>
            </a:r>
            <a:r>
              <a:rPr lang="ru-RU" sz="2800" b="1" dirty="0">
                <a:latin typeface="Times New Roman" pitchFamily="18" charset="0"/>
                <a:cs typeface="Times New Roman" pitchFamily="18" charset="0"/>
              </a:rPr>
              <a:t>. </a:t>
            </a:r>
            <a:r>
              <a:rPr lang="ru-RU" sz="2800" b="1" dirty="0" smtClean="0">
                <a:latin typeface="Times New Roman" pitchFamily="18" charset="0"/>
                <a:cs typeface="Times New Roman" pitchFamily="18" charset="0"/>
              </a:rPr>
              <a:t>Ключи.</a:t>
            </a:r>
            <a:endParaRPr lang="ru-RU" sz="2800" b="1" dirty="0"/>
          </a:p>
        </p:txBody>
      </p:sp>
      <p:sp>
        <p:nvSpPr>
          <p:cNvPr id="4" name="TextBox 3"/>
          <p:cNvSpPr txBox="1"/>
          <p:nvPr/>
        </p:nvSpPr>
        <p:spPr>
          <a:xfrm>
            <a:off x="8676456" y="6381328"/>
            <a:ext cx="418704" cy="369332"/>
          </a:xfrm>
          <a:prstGeom prst="rect">
            <a:avLst/>
          </a:prstGeom>
          <a:noFill/>
        </p:spPr>
        <p:txBody>
          <a:bodyPr wrap="none" rtlCol="0">
            <a:spAutoFit/>
          </a:bodyPr>
          <a:lstStyle/>
          <a:p>
            <a:r>
              <a:rPr lang="ru-RU" dirty="0" smtClean="0"/>
              <a:t>37</a:t>
            </a:r>
            <a:endParaRPr lang="ru-RU" dirty="0"/>
          </a:p>
        </p:txBody>
      </p:sp>
      <p:sp>
        <p:nvSpPr>
          <p:cNvPr id="3" name="Прямоугольник 2"/>
          <p:cNvSpPr/>
          <p:nvPr/>
        </p:nvSpPr>
        <p:spPr>
          <a:xfrm>
            <a:off x="323528" y="548680"/>
            <a:ext cx="8503771" cy="2031325"/>
          </a:xfrm>
          <a:prstGeom prst="rect">
            <a:avLst/>
          </a:prstGeom>
        </p:spPr>
        <p:txBody>
          <a:bodyPr wrap="square">
            <a:spAutoFit/>
          </a:bodyPr>
          <a:lstStyle/>
          <a:p>
            <a:pPr algn="just"/>
            <a:r>
              <a:rPr lang="ru-RU" dirty="0" smtClean="0">
                <a:latin typeface="Times New Roman" panose="02020603050405020304" pitchFamily="18" charset="0"/>
                <a:cs typeface="Times New Roman" panose="02020603050405020304" pitchFamily="18" charset="0"/>
              </a:rPr>
              <a:t>	Помимо </a:t>
            </a:r>
            <a:r>
              <a:rPr lang="ru-RU" dirty="0">
                <a:latin typeface="Times New Roman" panose="02020603050405020304" pitchFamily="18" charset="0"/>
                <a:cs typeface="Times New Roman" panose="02020603050405020304" pitchFamily="18" charset="0"/>
              </a:rPr>
              <a:t>первичных ключей, в таблицах активно применяется </a:t>
            </a:r>
            <a:r>
              <a:rPr lang="ru-RU" dirty="0" smtClean="0">
                <a:latin typeface="Times New Roman" panose="02020603050405020304" pitchFamily="18" charset="0"/>
                <a:cs typeface="Times New Roman" panose="02020603050405020304" pitchFamily="18" charset="0"/>
              </a:rPr>
              <a:t>еще одна </a:t>
            </a:r>
            <a:r>
              <a:rPr lang="ru-RU" dirty="0">
                <a:latin typeface="Times New Roman" panose="02020603050405020304" pitchFamily="18" charset="0"/>
                <a:cs typeface="Times New Roman" panose="02020603050405020304" pitchFamily="18" charset="0"/>
              </a:rPr>
              <a:t>разновидность ключевого поля – внешний ключ (FK, </a:t>
            </a:r>
            <a:r>
              <a:rPr lang="ru-RU" dirty="0" err="1" smtClean="0">
                <a:latin typeface="Times New Roman" panose="02020603050405020304" pitchFamily="18" charset="0"/>
                <a:cs typeface="Times New Roman" panose="02020603050405020304" pitchFamily="18" charset="0"/>
              </a:rPr>
              <a:t>Foreigner</a:t>
            </a:r>
            <a:r>
              <a:rPr lang="ru-RU" dirty="0" smtClean="0">
                <a:latin typeface="Times New Roman" panose="02020603050405020304" pitchFamily="18" charset="0"/>
                <a:cs typeface="Times New Roman" panose="02020603050405020304" pitchFamily="18" charset="0"/>
              </a:rPr>
              <a:t> </a:t>
            </a:r>
            <a:r>
              <a:rPr lang="ru-RU" dirty="0" err="1" smtClean="0">
                <a:latin typeface="Times New Roman" panose="02020603050405020304" pitchFamily="18" charset="0"/>
                <a:cs typeface="Times New Roman" panose="02020603050405020304" pitchFamily="18" charset="0"/>
              </a:rPr>
              <a:t>Key</a:t>
            </a:r>
            <a:r>
              <a:rPr lang="ru-RU" dirty="0">
                <a:latin typeface="Times New Roman" panose="02020603050405020304" pitchFamily="18" charset="0"/>
                <a:cs typeface="Times New Roman" panose="02020603050405020304" pitchFamily="18" charset="0"/>
              </a:rPr>
              <a:t>). Благодаря внешнему ключу мы получаем возможность строить </a:t>
            </a:r>
            <a:r>
              <a:rPr lang="ru-RU" dirty="0" smtClean="0">
                <a:latin typeface="Times New Roman" panose="02020603050405020304" pitchFamily="18" charset="0"/>
                <a:cs typeface="Times New Roman" panose="02020603050405020304" pitchFamily="18" charset="0"/>
              </a:rPr>
              <a:t>реляционные </a:t>
            </a:r>
            <a:r>
              <a:rPr lang="ru-RU" dirty="0">
                <a:latin typeface="Times New Roman" panose="02020603050405020304" pitchFamily="18" charset="0"/>
                <a:cs typeface="Times New Roman" panose="02020603050405020304" pitchFamily="18" charset="0"/>
              </a:rPr>
              <a:t>связи между таблицами</a:t>
            </a:r>
            <a:r>
              <a:rPr lang="ru-RU" dirty="0" smtClean="0">
                <a:latin typeface="Times New Roman" panose="02020603050405020304" pitchFamily="18" charset="0"/>
                <a:cs typeface="Times New Roman" panose="02020603050405020304" pitchFamily="18" charset="0"/>
              </a:rPr>
              <a:t>.</a:t>
            </a:r>
            <a:endParaRPr lang="ru-RU" dirty="0">
              <a:latin typeface="Times New Roman" panose="02020603050405020304" pitchFamily="18" charset="0"/>
              <a:cs typeface="Times New Roman" panose="02020603050405020304" pitchFamily="18" charset="0"/>
            </a:endParaRPr>
          </a:p>
          <a:p>
            <a:pPr algn="just"/>
            <a:r>
              <a:rPr lang="ru-RU" b="1" i="1" dirty="0" smtClean="0">
                <a:latin typeface="Times New Roman" panose="02020603050405020304" pitchFamily="18" charset="0"/>
                <a:cs typeface="Times New Roman" panose="02020603050405020304" pitchFamily="18" charset="0"/>
              </a:rPr>
              <a:t>	Внешний </a:t>
            </a:r>
            <a:r>
              <a:rPr lang="ru-RU" b="1" i="1" dirty="0">
                <a:latin typeface="Times New Roman" panose="02020603050405020304" pitchFamily="18" charset="0"/>
                <a:cs typeface="Times New Roman" panose="02020603050405020304" pitchFamily="18" charset="0"/>
              </a:rPr>
              <a:t>ключ </a:t>
            </a:r>
            <a:r>
              <a:rPr lang="ru-RU" dirty="0">
                <a:latin typeface="Times New Roman" panose="02020603050405020304" pitchFamily="18" charset="0"/>
                <a:cs typeface="Times New Roman" panose="02020603050405020304" pitchFamily="18" charset="0"/>
              </a:rPr>
              <a:t>– это ограничение целостности, в соответствии с которым множество значений внешнего ключа является подмножеством значений первичного или уникального ключа родительской таблицы.</a:t>
            </a:r>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71800" y="2697979"/>
            <a:ext cx="3962772" cy="40119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5478843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99008" y="116632"/>
            <a:ext cx="8779134" cy="504056"/>
          </a:xfrm>
        </p:spPr>
        <p:txBody>
          <a:bodyPr>
            <a:normAutofit fontScale="90000"/>
          </a:bodyPr>
          <a:lstStyle/>
          <a:p>
            <a:r>
              <a:rPr lang="ru-RU" sz="2800" b="1" dirty="0">
                <a:latin typeface="Times New Roman" pitchFamily="18" charset="0"/>
                <a:cs typeface="Times New Roman" pitchFamily="18" charset="0"/>
              </a:rPr>
              <a:t>Реляционная модель. Первичные </a:t>
            </a:r>
            <a:r>
              <a:rPr lang="ru-RU" sz="2800" b="1" dirty="0" smtClean="0">
                <a:latin typeface="Times New Roman" pitchFamily="18" charset="0"/>
                <a:cs typeface="Times New Roman" pitchFamily="18" charset="0"/>
              </a:rPr>
              <a:t>ключи.</a:t>
            </a:r>
            <a:endParaRPr lang="ru-RU" sz="2800" b="1" dirty="0"/>
          </a:p>
        </p:txBody>
      </p:sp>
      <p:sp>
        <p:nvSpPr>
          <p:cNvPr id="4" name="TextBox 3"/>
          <p:cNvSpPr txBox="1"/>
          <p:nvPr/>
        </p:nvSpPr>
        <p:spPr>
          <a:xfrm>
            <a:off x="8676456" y="6381328"/>
            <a:ext cx="418704" cy="369332"/>
          </a:xfrm>
          <a:prstGeom prst="rect">
            <a:avLst/>
          </a:prstGeom>
          <a:noFill/>
        </p:spPr>
        <p:txBody>
          <a:bodyPr wrap="none" rtlCol="0">
            <a:spAutoFit/>
          </a:bodyPr>
          <a:lstStyle/>
          <a:p>
            <a:r>
              <a:rPr lang="ru-RU" dirty="0" smtClean="0"/>
              <a:t>38</a:t>
            </a:r>
            <a:endParaRPr lang="ru-RU" dirty="0"/>
          </a:p>
        </p:txBody>
      </p:sp>
      <p:sp>
        <p:nvSpPr>
          <p:cNvPr id="6" name="Прямоугольник 5"/>
          <p:cNvSpPr/>
          <p:nvPr/>
        </p:nvSpPr>
        <p:spPr>
          <a:xfrm>
            <a:off x="376886" y="626540"/>
            <a:ext cx="8431763" cy="3693319"/>
          </a:xfrm>
          <a:prstGeom prst="rect">
            <a:avLst/>
          </a:prstGeom>
        </p:spPr>
        <p:txBody>
          <a:bodyPr wrap="square">
            <a:spAutoFit/>
          </a:bodyPr>
          <a:lstStyle/>
          <a:p>
            <a:r>
              <a:rPr lang="ru-RU" dirty="0" smtClean="0">
                <a:latin typeface="Times New Roman" panose="02020603050405020304" pitchFamily="18" charset="0"/>
                <a:cs typeface="Times New Roman" panose="02020603050405020304" pitchFamily="18" charset="0"/>
              </a:rPr>
              <a:t>	Уникальный первичный ключ позволяет однозначно идентифицировать каждую строку таблицы.</a:t>
            </a:r>
          </a:p>
          <a:p>
            <a:endParaRPr lang="ru-RU" dirty="0">
              <a:latin typeface="Times New Roman" panose="02020603050405020304" pitchFamily="18" charset="0"/>
              <a:cs typeface="Times New Roman" panose="02020603050405020304" pitchFamily="18" charset="0"/>
            </a:endParaRPr>
          </a:p>
          <a:p>
            <a:r>
              <a:rPr lang="ru-RU" dirty="0" smtClean="0">
                <a:latin typeface="Times New Roman" panose="02020603050405020304" pitchFamily="18" charset="0"/>
                <a:cs typeface="Times New Roman" panose="02020603050405020304" pitchFamily="18" charset="0"/>
              </a:rPr>
              <a:t>	Это необходимо для выбора любого единичного фрагмента данных, помещённых в базу. Для считывания любого конкретного элемента данных нужно знать 3 информационных компоненты:</a:t>
            </a:r>
          </a:p>
          <a:p>
            <a:pPr marL="342900" indent="-342900">
              <a:buAutoNum type="arabicParenR"/>
            </a:pPr>
            <a:r>
              <a:rPr lang="ru-RU" dirty="0" smtClean="0">
                <a:latin typeface="Times New Roman" panose="02020603050405020304" pitchFamily="18" charset="0"/>
                <a:cs typeface="Times New Roman" panose="02020603050405020304" pitchFamily="18" charset="0"/>
              </a:rPr>
              <a:t>Имя таблицы;</a:t>
            </a:r>
          </a:p>
          <a:p>
            <a:pPr marL="342900" indent="-342900">
              <a:buAutoNum type="arabicParenR"/>
            </a:pPr>
            <a:r>
              <a:rPr lang="ru-RU" dirty="0" smtClean="0">
                <a:latin typeface="Times New Roman" panose="02020603050405020304" pitchFamily="18" charset="0"/>
                <a:cs typeface="Times New Roman" panose="02020603050405020304" pitchFamily="18" charset="0"/>
              </a:rPr>
              <a:t>Имя столбца;</a:t>
            </a:r>
          </a:p>
          <a:p>
            <a:pPr marL="342900" indent="-342900">
              <a:buAutoNum type="arabicParenR"/>
            </a:pPr>
            <a:r>
              <a:rPr lang="ru-RU" dirty="0" smtClean="0">
                <a:latin typeface="Times New Roman" panose="02020603050405020304" pitchFamily="18" charset="0"/>
                <a:cs typeface="Times New Roman" panose="02020603050405020304" pitchFamily="18" charset="0"/>
              </a:rPr>
              <a:t>Первичный ключ строки.</a:t>
            </a:r>
          </a:p>
          <a:p>
            <a:pPr marL="342900" indent="-342900">
              <a:buAutoNum type="arabicParenR"/>
            </a:pPr>
            <a:endParaRPr lang="ru-RU" dirty="0">
              <a:latin typeface="Times New Roman" panose="02020603050405020304" pitchFamily="18" charset="0"/>
              <a:cs typeface="Times New Roman" panose="02020603050405020304" pitchFamily="18" charset="0"/>
            </a:endParaRPr>
          </a:p>
          <a:p>
            <a:r>
              <a:rPr lang="ru-RU" dirty="0" smtClean="0">
                <a:latin typeface="Times New Roman" panose="02020603050405020304" pitchFamily="18" charset="0"/>
                <a:cs typeface="Times New Roman" panose="02020603050405020304" pitchFamily="18" charset="0"/>
              </a:rPr>
              <a:t>	Если ключи не уникальны, считываться будет одна строка из строк с данным значением первичного ключа, которая может не содержать искомые данные.</a:t>
            </a:r>
            <a:endParaRPr lang="ru-RU"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8433236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99008" y="116632"/>
            <a:ext cx="8779134" cy="504056"/>
          </a:xfrm>
        </p:spPr>
        <p:txBody>
          <a:bodyPr>
            <a:normAutofit fontScale="90000"/>
          </a:bodyPr>
          <a:lstStyle/>
          <a:p>
            <a:r>
              <a:rPr lang="ru-RU" sz="2800" b="1" dirty="0">
                <a:latin typeface="Times New Roman" pitchFamily="18" charset="0"/>
                <a:cs typeface="Times New Roman" pitchFamily="18" charset="0"/>
              </a:rPr>
              <a:t>Реляционная модель. Первичные ключи.</a:t>
            </a:r>
            <a:endParaRPr lang="ru-RU" sz="2800" b="1" dirty="0"/>
          </a:p>
        </p:txBody>
      </p:sp>
      <p:sp>
        <p:nvSpPr>
          <p:cNvPr id="4" name="TextBox 3"/>
          <p:cNvSpPr txBox="1"/>
          <p:nvPr/>
        </p:nvSpPr>
        <p:spPr>
          <a:xfrm>
            <a:off x="8676456" y="6381328"/>
            <a:ext cx="418704" cy="369332"/>
          </a:xfrm>
          <a:prstGeom prst="rect">
            <a:avLst/>
          </a:prstGeom>
          <a:noFill/>
        </p:spPr>
        <p:txBody>
          <a:bodyPr wrap="none" rtlCol="0">
            <a:spAutoFit/>
          </a:bodyPr>
          <a:lstStyle/>
          <a:p>
            <a:r>
              <a:rPr lang="ru-RU" dirty="0" smtClean="0"/>
              <a:t>39</a:t>
            </a:r>
            <a:endParaRPr lang="ru-RU" dirty="0"/>
          </a:p>
        </p:txBody>
      </p:sp>
      <p:sp>
        <p:nvSpPr>
          <p:cNvPr id="6" name="Прямоугольник 5"/>
          <p:cNvSpPr/>
          <p:nvPr/>
        </p:nvSpPr>
        <p:spPr>
          <a:xfrm>
            <a:off x="179512" y="626540"/>
            <a:ext cx="8784976" cy="646331"/>
          </a:xfrm>
          <a:prstGeom prst="rect">
            <a:avLst/>
          </a:prstGeom>
        </p:spPr>
        <p:txBody>
          <a:bodyPr wrap="square">
            <a:spAutoFit/>
          </a:bodyPr>
          <a:lstStyle/>
          <a:p>
            <a:pPr marL="285750" indent="-285750" algn="just">
              <a:buFont typeface="Arial" panose="020B0604020202020204" pitchFamily="34" charset="0"/>
              <a:buChar char="•"/>
            </a:pPr>
            <a:r>
              <a:rPr lang="ru-RU" dirty="0">
                <a:latin typeface="Times New Roman" panose="02020603050405020304" pitchFamily="18" charset="0"/>
                <a:cs typeface="Times New Roman" panose="02020603050405020304" pitchFamily="18" charset="0"/>
              </a:rPr>
              <a:t>	</a:t>
            </a:r>
            <a:r>
              <a:rPr lang="ru-RU" dirty="0" smtClean="0">
                <a:latin typeface="Times New Roman" panose="02020603050405020304" pitchFamily="18" charset="0"/>
                <a:cs typeface="Times New Roman" panose="02020603050405020304" pitchFamily="18" charset="0"/>
              </a:rPr>
              <a:t>Первичный ключ. Столбец или комбинация столбцов, однозначно определяющих каждую строку.  </a:t>
            </a:r>
            <a:endParaRPr lang="ru-RU" dirty="0">
              <a:latin typeface="Times New Roman" panose="02020603050405020304" pitchFamily="18" charset="0"/>
              <a:cs typeface="Times New Roman" panose="02020603050405020304" pitchFamily="18" charset="0"/>
            </a:endParaRPr>
          </a:p>
        </p:txBody>
      </p:sp>
      <p:pic>
        <p:nvPicPr>
          <p:cNvPr id="717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1412776"/>
            <a:ext cx="5184576" cy="19442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7252" y="3429000"/>
            <a:ext cx="3525188" cy="30718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750662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99008" y="116632"/>
            <a:ext cx="8779134" cy="504056"/>
          </a:xfrm>
        </p:spPr>
        <p:txBody>
          <a:bodyPr>
            <a:normAutofit fontScale="90000"/>
          </a:bodyPr>
          <a:lstStyle/>
          <a:p>
            <a:r>
              <a:rPr lang="ru-RU" sz="2800" b="1" dirty="0">
                <a:latin typeface="Times New Roman" pitchFamily="18" charset="0"/>
                <a:cs typeface="Times New Roman" pitchFamily="18" charset="0"/>
              </a:rPr>
              <a:t>Реляционная </a:t>
            </a:r>
            <a:r>
              <a:rPr lang="ru-RU" sz="2800" b="1" dirty="0" smtClean="0">
                <a:latin typeface="Times New Roman" pitchFamily="18" charset="0"/>
                <a:cs typeface="Times New Roman" pitchFamily="18" charset="0"/>
              </a:rPr>
              <a:t>алгебра</a:t>
            </a:r>
            <a:r>
              <a:rPr lang="ru-RU" sz="2800" b="1" dirty="0">
                <a:latin typeface="Times New Roman" pitchFamily="18" charset="0"/>
                <a:cs typeface="Times New Roman" pitchFamily="18" charset="0"/>
              </a:rPr>
              <a:t>.</a:t>
            </a:r>
            <a:endParaRPr lang="ru-RU" sz="2800" b="1" dirty="0"/>
          </a:p>
        </p:txBody>
      </p:sp>
      <p:sp>
        <p:nvSpPr>
          <p:cNvPr id="4" name="TextBox 3"/>
          <p:cNvSpPr txBox="1"/>
          <p:nvPr/>
        </p:nvSpPr>
        <p:spPr>
          <a:xfrm>
            <a:off x="8676456" y="6381328"/>
            <a:ext cx="301686" cy="369332"/>
          </a:xfrm>
          <a:prstGeom prst="rect">
            <a:avLst/>
          </a:prstGeom>
          <a:noFill/>
        </p:spPr>
        <p:txBody>
          <a:bodyPr wrap="none" rtlCol="0">
            <a:spAutoFit/>
          </a:bodyPr>
          <a:lstStyle/>
          <a:p>
            <a:r>
              <a:rPr lang="ru-RU" dirty="0" smtClean="0"/>
              <a:t>4</a:t>
            </a:r>
            <a:endParaRPr lang="ru-RU" dirty="0"/>
          </a:p>
        </p:txBody>
      </p:sp>
      <p:sp>
        <p:nvSpPr>
          <p:cNvPr id="3" name="Прямоугольник 2"/>
          <p:cNvSpPr/>
          <p:nvPr/>
        </p:nvSpPr>
        <p:spPr>
          <a:xfrm>
            <a:off x="323528" y="692696"/>
            <a:ext cx="8654614" cy="3693319"/>
          </a:xfrm>
          <a:prstGeom prst="rect">
            <a:avLst/>
          </a:prstGeom>
          <a:scene3d>
            <a:camera prst="orthographicFront">
              <a:rot lat="0" lon="0" rev="0"/>
            </a:camera>
            <a:lightRig rig="threePt" dir="t"/>
          </a:scene3d>
        </p:spPr>
        <p:txBody>
          <a:bodyPr wrap="square">
            <a:spAutoFit/>
          </a:bodyPr>
          <a:lstStyle/>
          <a:p>
            <a:r>
              <a:rPr lang="ru-RU" dirty="0" smtClean="0">
                <a:latin typeface="Times New Roman" panose="02020603050405020304" pitchFamily="18" charset="0"/>
                <a:cs typeface="Times New Roman" panose="02020603050405020304" pitchFamily="18" charset="0"/>
              </a:rPr>
              <a:t>	Реляционная </a:t>
            </a:r>
            <a:r>
              <a:rPr lang="ru-RU" dirty="0">
                <a:latin typeface="Times New Roman" panose="02020603050405020304" pitchFamily="18" charset="0"/>
                <a:cs typeface="Times New Roman" panose="02020603050405020304" pitchFamily="18" charset="0"/>
              </a:rPr>
              <a:t>алгебра представляет собой теоретический язык операций, </a:t>
            </a:r>
            <a:r>
              <a:rPr lang="ru-RU" dirty="0" smtClean="0">
                <a:latin typeface="Times New Roman" panose="02020603050405020304" pitchFamily="18" charset="0"/>
                <a:cs typeface="Times New Roman" panose="02020603050405020304" pitchFamily="18" charset="0"/>
              </a:rPr>
              <a:t>которые на </a:t>
            </a:r>
            <a:r>
              <a:rPr lang="ru-RU" dirty="0">
                <a:latin typeface="Times New Roman" panose="02020603050405020304" pitchFamily="18" charset="0"/>
                <a:cs typeface="Times New Roman" panose="02020603050405020304" pitchFamily="18" charset="0"/>
              </a:rPr>
              <a:t>основе одного или нескольких отношений позволяют создавать другое отношение.	</a:t>
            </a:r>
          </a:p>
          <a:p>
            <a:pPr algn="ctr"/>
            <a:r>
              <a:rPr lang="ru-RU" dirty="0" smtClean="0">
                <a:latin typeface="Times New Roman" panose="02020603050405020304" pitchFamily="18" charset="0"/>
                <a:cs typeface="Times New Roman" panose="02020603050405020304" pitchFamily="18" charset="0"/>
              </a:rPr>
              <a:t>Нам </a:t>
            </a:r>
            <a:r>
              <a:rPr lang="ru-RU" dirty="0">
                <a:latin typeface="Times New Roman" panose="02020603050405020304" pitchFamily="18" charset="0"/>
                <a:cs typeface="Times New Roman" panose="02020603050405020304" pitchFamily="18" charset="0"/>
              </a:rPr>
              <a:t>предстоит разобраться с </a:t>
            </a:r>
            <a:r>
              <a:rPr lang="ru-RU" dirty="0" smtClean="0">
                <a:latin typeface="Times New Roman" panose="02020603050405020304" pitchFamily="18" charset="0"/>
                <a:cs typeface="Times New Roman" panose="02020603050405020304" pitchFamily="18" charset="0"/>
              </a:rPr>
              <a:t>операциями</a:t>
            </a:r>
            <a:r>
              <a:rPr lang="ru-RU" dirty="0">
                <a:latin typeface="Times New Roman" panose="02020603050405020304" pitchFamily="18" charset="0"/>
                <a:cs typeface="Times New Roman" panose="02020603050405020304" pitchFamily="18" charset="0"/>
              </a:rPr>
              <a:t>, осуществляющими</a:t>
            </a:r>
            <a:r>
              <a:rPr lang="ru-RU" dirty="0" smtClean="0">
                <a:latin typeface="Times New Roman" panose="02020603050405020304" pitchFamily="18" charset="0"/>
                <a:cs typeface="Times New Roman" panose="02020603050405020304" pitchFamily="18" charset="0"/>
              </a:rPr>
              <a:t>:</a:t>
            </a:r>
          </a:p>
          <a:p>
            <a:pPr algn="ctr"/>
            <a:endParaRPr lang="ru-RU" dirty="0">
              <a:latin typeface="Times New Roman" panose="02020603050405020304" pitchFamily="18" charset="0"/>
              <a:cs typeface="Times New Roman" panose="02020603050405020304" pitchFamily="18" charset="0"/>
            </a:endParaRPr>
          </a:p>
          <a:p>
            <a:r>
              <a:rPr lang="el-GR" dirty="0">
                <a:latin typeface="Times New Roman" panose="02020603050405020304" pitchFamily="18" charset="0"/>
                <a:cs typeface="Times New Roman" panose="02020603050405020304" pitchFamily="18" charset="0"/>
              </a:rPr>
              <a:t>1) </a:t>
            </a:r>
            <a:r>
              <a:rPr lang="el-GR" i="1" dirty="0">
                <a:latin typeface="Times New Roman" panose="02020603050405020304" pitchFamily="18" charset="0"/>
                <a:cs typeface="Times New Roman" panose="02020603050405020304" pitchFamily="18" charset="0"/>
              </a:rPr>
              <a:t>σ </a:t>
            </a:r>
            <a:r>
              <a:rPr lang="ru-RU" dirty="0">
                <a:latin typeface="Times New Roman" panose="02020603050405020304" pitchFamily="18" charset="0"/>
                <a:cs typeface="Times New Roman" panose="02020603050405020304" pitchFamily="18" charset="0"/>
              </a:rPr>
              <a:t>выборку (</a:t>
            </a:r>
            <a:r>
              <a:rPr lang="en-US" dirty="0">
                <a:latin typeface="Times New Roman" panose="02020603050405020304" pitchFamily="18" charset="0"/>
                <a:cs typeface="Times New Roman" panose="02020603050405020304" pitchFamily="18" charset="0"/>
              </a:rPr>
              <a:t>selection);</a:t>
            </a:r>
          </a:p>
          <a:p>
            <a:r>
              <a:rPr lang="ru-RU" dirty="0">
                <a:latin typeface="Times New Roman" panose="02020603050405020304" pitchFamily="18" charset="0"/>
                <a:cs typeface="Times New Roman" panose="02020603050405020304" pitchFamily="18" charset="0"/>
              </a:rPr>
              <a:t>2) ↓ проекцию (</a:t>
            </a:r>
            <a:r>
              <a:rPr lang="en-US" dirty="0">
                <a:latin typeface="Times New Roman" panose="02020603050405020304" pitchFamily="18" charset="0"/>
                <a:cs typeface="Times New Roman" panose="02020603050405020304" pitchFamily="18" charset="0"/>
              </a:rPr>
              <a:t>projection);</a:t>
            </a:r>
          </a:p>
          <a:p>
            <a:r>
              <a:rPr lang="ru-RU" dirty="0">
                <a:latin typeface="Times New Roman" panose="02020603050405020304" pitchFamily="18" charset="0"/>
                <a:cs typeface="Times New Roman" panose="02020603050405020304" pitchFamily="18" charset="0"/>
              </a:rPr>
              <a:t>3) × декартово произведение (</a:t>
            </a:r>
            <a:r>
              <a:rPr lang="ru-RU" dirty="0" err="1">
                <a:latin typeface="Times New Roman" panose="02020603050405020304" pitchFamily="18" charset="0"/>
                <a:cs typeface="Times New Roman" panose="02020603050405020304" pitchFamily="18" charset="0"/>
              </a:rPr>
              <a:t>cartesian</a:t>
            </a:r>
            <a:r>
              <a:rPr lang="ru-RU" dirty="0">
                <a:latin typeface="Times New Roman" panose="02020603050405020304" pitchFamily="18" charset="0"/>
                <a:cs typeface="Times New Roman" panose="02020603050405020304" pitchFamily="18" charset="0"/>
              </a:rPr>
              <a:t> </a:t>
            </a:r>
            <a:r>
              <a:rPr lang="ru-RU" dirty="0" err="1">
                <a:latin typeface="Times New Roman" panose="02020603050405020304" pitchFamily="18" charset="0"/>
                <a:cs typeface="Times New Roman" panose="02020603050405020304" pitchFamily="18" charset="0"/>
              </a:rPr>
              <a:t>product</a:t>
            </a:r>
            <a:r>
              <a:rPr lang="ru-RU" dirty="0">
                <a:latin typeface="Times New Roman" panose="02020603050405020304" pitchFamily="18" charset="0"/>
                <a:cs typeface="Times New Roman" panose="02020603050405020304" pitchFamily="18" charset="0"/>
              </a:rPr>
              <a:t>);</a:t>
            </a:r>
          </a:p>
          <a:p>
            <a:r>
              <a:rPr lang="ru-RU" dirty="0">
                <a:latin typeface="Times New Roman" panose="02020603050405020304" pitchFamily="18" charset="0"/>
                <a:cs typeface="Times New Roman" panose="02020603050405020304" pitchFamily="18" charset="0"/>
              </a:rPr>
              <a:t>4) </a:t>
            </a:r>
            <a:r>
              <a:rPr lang="ru-RU" dirty="0" smtClean="0">
                <a:latin typeface="Times New Roman" panose="02020603050405020304" pitchFamily="18" charset="0"/>
                <a:cs typeface="Times New Roman" panose="02020603050405020304" pitchFamily="18" charset="0"/>
              </a:rPr>
              <a:t>     объединение</a:t>
            </a:r>
            <a:r>
              <a:rPr lang="ru-RU" dirty="0">
                <a:latin typeface="Times New Roman" panose="02020603050405020304" pitchFamily="18" charset="0"/>
                <a:cs typeface="Times New Roman" panose="02020603050405020304" pitchFamily="18" charset="0"/>
              </a:rPr>
              <a:t>, сложение (</a:t>
            </a:r>
            <a:r>
              <a:rPr lang="en-US" dirty="0">
                <a:latin typeface="Times New Roman" panose="02020603050405020304" pitchFamily="18" charset="0"/>
                <a:cs typeface="Times New Roman" panose="02020603050405020304" pitchFamily="18" charset="0"/>
              </a:rPr>
              <a:t>union);</a:t>
            </a:r>
          </a:p>
          <a:p>
            <a:r>
              <a:rPr lang="ru-RU" dirty="0">
                <a:latin typeface="Times New Roman" panose="02020603050405020304" pitchFamily="18" charset="0"/>
                <a:cs typeface="Times New Roman" panose="02020603050405020304" pitchFamily="18" charset="0"/>
              </a:rPr>
              <a:t>5) – вычитание, разность (</a:t>
            </a:r>
            <a:r>
              <a:rPr lang="ru-RU" dirty="0" err="1">
                <a:latin typeface="Times New Roman" panose="02020603050405020304" pitchFamily="18" charset="0"/>
                <a:cs typeface="Times New Roman" panose="02020603050405020304" pitchFamily="18" charset="0"/>
              </a:rPr>
              <a:t>set</a:t>
            </a:r>
            <a:r>
              <a:rPr lang="ru-RU" dirty="0">
                <a:latin typeface="Times New Roman" panose="02020603050405020304" pitchFamily="18" charset="0"/>
                <a:cs typeface="Times New Roman" panose="02020603050405020304" pitchFamily="18" charset="0"/>
              </a:rPr>
              <a:t> </a:t>
            </a:r>
            <a:r>
              <a:rPr lang="ru-RU" dirty="0" err="1">
                <a:latin typeface="Times New Roman" panose="02020603050405020304" pitchFamily="18" charset="0"/>
                <a:cs typeface="Times New Roman" panose="02020603050405020304" pitchFamily="18" charset="0"/>
              </a:rPr>
              <a:t>difference</a:t>
            </a:r>
            <a:r>
              <a:rPr lang="ru-RU" dirty="0">
                <a:latin typeface="Times New Roman" panose="02020603050405020304" pitchFamily="18" charset="0"/>
                <a:cs typeface="Times New Roman" panose="02020603050405020304" pitchFamily="18" charset="0"/>
              </a:rPr>
              <a:t>);</a:t>
            </a:r>
          </a:p>
          <a:p>
            <a:r>
              <a:rPr lang="ru-RU" dirty="0">
                <a:latin typeface="Times New Roman" panose="02020603050405020304" pitchFamily="18" charset="0"/>
                <a:cs typeface="Times New Roman" panose="02020603050405020304" pitchFamily="18" charset="0"/>
              </a:rPr>
              <a:t>6) ∩ пересечение (</a:t>
            </a:r>
            <a:r>
              <a:rPr lang="en-US" dirty="0">
                <a:latin typeface="Times New Roman" panose="02020603050405020304" pitchFamily="18" charset="0"/>
                <a:cs typeface="Times New Roman" panose="02020603050405020304" pitchFamily="18" charset="0"/>
              </a:rPr>
              <a:t>intersection);</a:t>
            </a:r>
          </a:p>
          <a:p>
            <a:r>
              <a:rPr lang="ru-RU" dirty="0">
                <a:latin typeface="Times New Roman" panose="02020603050405020304" pitchFamily="18" charset="0"/>
                <a:cs typeface="Times New Roman" panose="02020603050405020304" pitchFamily="18" charset="0"/>
              </a:rPr>
              <a:t>7) / деление (</a:t>
            </a:r>
            <a:r>
              <a:rPr lang="en-US" dirty="0">
                <a:latin typeface="Times New Roman" panose="02020603050405020304" pitchFamily="18" charset="0"/>
                <a:cs typeface="Times New Roman" panose="02020603050405020304" pitchFamily="18" charset="0"/>
              </a:rPr>
              <a:t>division);</a:t>
            </a:r>
          </a:p>
          <a:p>
            <a:r>
              <a:rPr lang="ru-RU" dirty="0">
                <a:latin typeface="Times New Roman" panose="02020603050405020304" pitchFamily="18" charset="0"/>
                <a:cs typeface="Times New Roman" panose="02020603050405020304" pitchFamily="18" charset="0"/>
              </a:rPr>
              <a:t>8) || соединение (</a:t>
            </a:r>
            <a:r>
              <a:rPr lang="en-US" dirty="0">
                <a:latin typeface="Times New Roman" panose="02020603050405020304" pitchFamily="18" charset="0"/>
                <a:cs typeface="Times New Roman" panose="02020603050405020304" pitchFamily="18" charset="0"/>
              </a:rPr>
              <a:t>join).</a:t>
            </a:r>
            <a:endParaRPr lang="ru-RU" dirty="0">
              <a:latin typeface="Times New Roman" panose="02020603050405020304" pitchFamily="18" charset="0"/>
              <a:cs typeface="Times New Roman" panose="02020603050405020304" pitchFamily="18" charset="0"/>
            </a:endParaRPr>
          </a:p>
        </p:txBody>
      </p:sp>
      <p:pic>
        <p:nvPicPr>
          <p:cNvPr id="5"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568" y="2924944"/>
            <a:ext cx="216024" cy="3456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8" name="Picture 2" descr="https://bookprose.ru/pictures/1020146812.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20072" y="2615412"/>
            <a:ext cx="2761025" cy="39631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38372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99008" y="116632"/>
            <a:ext cx="8779134" cy="504056"/>
          </a:xfrm>
        </p:spPr>
        <p:txBody>
          <a:bodyPr>
            <a:normAutofit fontScale="90000"/>
          </a:bodyPr>
          <a:lstStyle/>
          <a:p>
            <a:r>
              <a:rPr lang="ru-RU" sz="2800" b="1" dirty="0">
                <a:latin typeface="Times New Roman" pitchFamily="18" charset="0"/>
                <a:cs typeface="Times New Roman" pitchFamily="18" charset="0"/>
              </a:rPr>
              <a:t>Реляционная модель. Составные </a:t>
            </a:r>
            <a:r>
              <a:rPr lang="ru-RU" sz="2800" b="1" dirty="0" smtClean="0">
                <a:latin typeface="Times New Roman" pitchFamily="18" charset="0"/>
                <a:cs typeface="Times New Roman" pitchFamily="18" charset="0"/>
              </a:rPr>
              <a:t>первичные ключи.</a:t>
            </a:r>
            <a:endParaRPr lang="ru-RU" sz="2800" b="1" dirty="0"/>
          </a:p>
        </p:txBody>
      </p:sp>
      <p:sp>
        <p:nvSpPr>
          <p:cNvPr id="4" name="TextBox 3"/>
          <p:cNvSpPr txBox="1"/>
          <p:nvPr/>
        </p:nvSpPr>
        <p:spPr>
          <a:xfrm>
            <a:off x="8676456" y="6381328"/>
            <a:ext cx="418704" cy="369332"/>
          </a:xfrm>
          <a:prstGeom prst="rect">
            <a:avLst/>
          </a:prstGeom>
          <a:noFill/>
        </p:spPr>
        <p:txBody>
          <a:bodyPr wrap="none" rtlCol="0">
            <a:spAutoFit/>
          </a:bodyPr>
          <a:lstStyle/>
          <a:p>
            <a:r>
              <a:rPr lang="ru-RU" dirty="0" smtClean="0"/>
              <a:t>40</a:t>
            </a:r>
            <a:endParaRPr lang="ru-RU" dirty="0"/>
          </a:p>
        </p:txBody>
      </p:sp>
      <p:sp>
        <p:nvSpPr>
          <p:cNvPr id="6" name="Прямоугольник 5"/>
          <p:cNvSpPr/>
          <p:nvPr/>
        </p:nvSpPr>
        <p:spPr>
          <a:xfrm>
            <a:off x="179513" y="626540"/>
            <a:ext cx="8754126" cy="3139321"/>
          </a:xfrm>
          <a:prstGeom prst="rect">
            <a:avLst/>
          </a:prstGeom>
        </p:spPr>
        <p:txBody>
          <a:bodyPr wrap="square">
            <a:spAutoFit/>
          </a:bodyPr>
          <a:lstStyle/>
          <a:p>
            <a:pPr algn="just"/>
            <a:r>
              <a:rPr lang="ru-RU" dirty="0" smtClean="0">
                <a:latin typeface="Times New Roman" panose="02020603050405020304" pitchFamily="18" charset="0"/>
                <a:cs typeface="Times New Roman" panose="02020603050405020304" pitchFamily="18" charset="0"/>
              </a:rPr>
              <a:t>	Комбинация номер заказа и номер товара уникальна. Поэтому, объединив 2 столбца, можно сформировать первичный ключ таблицы (составной).</a:t>
            </a:r>
          </a:p>
          <a:p>
            <a:pPr algn="just"/>
            <a:r>
              <a:rPr lang="ru-RU" dirty="0">
                <a:latin typeface="Times New Roman" panose="02020603050405020304" pitchFamily="18" charset="0"/>
                <a:cs typeface="Times New Roman" panose="02020603050405020304" pitchFamily="18" charset="0"/>
              </a:rPr>
              <a:t>	</a:t>
            </a:r>
            <a:r>
              <a:rPr lang="ru-RU" dirty="0" smtClean="0">
                <a:latin typeface="Times New Roman" panose="02020603050405020304" pitchFamily="18" charset="0"/>
                <a:cs typeface="Times New Roman" panose="02020603050405020304" pitchFamily="18" charset="0"/>
              </a:rPr>
              <a:t>Уникальный первичный ключ получится и при объединении всех 3-х столбцов таблицы. Однако столбец количества товара не обязателен для обеспечения уникальности, и, следовательно, использовать не нужно. </a:t>
            </a:r>
          </a:p>
          <a:p>
            <a:endParaRPr lang="ru-RU" dirty="0">
              <a:latin typeface="Times New Roman" panose="02020603050405020304" pitchFamily="18" charset="0"/>
              <a:cs typeface="Times New Roman" panose="02020603050405020304" pitchFamily="18" charset="0"/>
            </a:endParaRPr>
          </a:p>
          <a:p>
            <a:pPr algn="ctr"/>
            <a:r>
              <a:rPr lang="ru-RU" dirty="0" smtClean="0">
                <a:latin typeface="Times New Roman" panose="02020603050405020304" pitchFamily="18" charset="0"/>
                <a:cs typeface="Times New Roman" panose="02020603050405020304" pitchFamily="18" charset="0"/>
              </a:rPr>
              <a:t>	</a:t>
            </a:r>
            <a:r>
              <a:rPr lang="ru-RU" b="1" i="1" dirty="0" smtClean="0">
                <a:latin typeface="Times New Roman" panose="02020603050405020304" pitchFamily="18" charset="0"/>
                <a:cs typeface="Times New Roman" panose="02020603050405020304" pitchFamily="18" charset="0"/>
              </a:rPr>
              <a:t>Хороший первичный ключ:</a:t>
            </a:r>
          </a:p>
          <a:p>
            <a:pPr marL="342900" indent="-342900" algn="just">
              <a:buFont typeface="+mj-lt"/>
              <a:buAutoNum type="arabicPeriod"/>
            </a:pPr>
            <a:r>
              <a:rPr lang="ru-RU" dirty="0" smtClean="0">
                <a:latin typeface="Times New Roman" panose="02020603050405020304" pitchFamily="18" charset="0"/>
                <a:cs typeface="Times New Roman" panose="02020603050405020304" pitchFamily="18" charset="0"/>
              </a:rPr>
              <a:t>Включает НАИМЕНЬШЕЕ число столбцов, необходимых для обеспечения уникальности;</a:t>
            </a:r>
          </a:p>
          <a:p>
            <a:pPr marL="342900" indent="-342900" algn="just">
              <a:buFont typeface="+mj-lt"/>
              <a:buAutoNum type="arabicPeriod"/>
            </a:pPr>
            <a:r>
              <a:rPr lang="ru-RU" dirty="0" smtClean="0">
                <a:latin typeface="Times New Roman" panose="02020603050405020304" pitchFamily="18" charset="0"/>
                <a:cs typeface="Times New Roman" panose="02020603050405020304" pitchFamily="18" charset="0"/>
              </a:rPr>
              <a:t>По мере возможности имена столбцов, используемых в составном первичном ключе, следует назначать идентификаторы, не несущие смысловой значимости.</a:t>
            </a:r>
            <a:endParaRPr lang="ru-RU" dirty="0">
              <a:latin typeface="Times New Roman" panose="02020603050405020304" pitchFamily="18" charset="0"/>
              <a:cs typeface="Times New Roman" panose="02020603050405020304" pitchFamily="18" charset="0"/>
            </a:endParaRPr>
          </a:p>
        </p:txBody>
      </p:sp>
      <p:pic>
        <p:nvPicPr>
          <p:cNvPr id="819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6509" y="3959972"/>
            <a:ext cx="4176464" cy="26060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9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4048" y="3752258"/>
            <a:ext cx="3312368" cy="3021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1342479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99008" y="116632"/>
            <a:ext cx="8779134" cy="648072"/>
          </a:xfrm>
        </p:spPr>
        <p:txBody>
          <a:bodyPr>
            <a:normAutofit fontScale="90000"/>
          </a:bodyPr>
          <a:lstStyle/>
          <a:p>
            <a:r>
              <a:rPr lang="ru-RU" sz="2800" b="1" dirty="0">
                <a:latin typeface="Times New Roman" pitchFamily="18" charset="0"/>
                <a:cs typeface="Times New Roman" pitchFamily="18" charset="0"/>
              </a:rPr>
              <a:t>Реляционная модель. Внешние </a:t>
            </a:r>
            <a:r>
              <a:rPr lang="ru-RU" sz="2800" b="1" dirty="0" smtClean="0">
                <a:latin typeface="Times New Roman" pitchFamily="18" charset="0"/>
                <a:cs typeface="Times New Roman" pitchFamily="18" charset="0"/>
              </a:rPr>
              <a:t>и первичные ключи в одной таблице.</a:t>
            </a:r>
            <a:endParaRPr lang="ru-RU" sz="2800" b="1" dirty="0"/>
          </a:p>
        </p:txBody>
      </p:sp>
      <p:sp>
        <p:nvSpPr>
          <p:cNvPr id="4" name="TextBox 3"/>
          <p:cNvSpPr txBox="1"/>
          <p:nvPr/>
        </p:nvSpPr>
        <p:spPr>
          <a:xfrm>
            <a:off x="8676456" y="6381328"/>
            <a:ext cx="418704" cy="369332"/>
          </a:xfrm>
          <a:prstGeom prst="rect">
            <a:avLst/>
          </a:prstGeom>
          <a:noFill/>
        </p:spPr>
        <p:txBody>
          <a:bodyPr wrap="none" rtlCol="0">
            <a:spAutoFit/>
          </a:bodyPr>
          <a:lstStyle/>
          <a:p>
            <a:r>
              <a:rPr lang="ru-RU" dirty="0" smtClean="0"/>
              <a:t>41</a:t>
            </a:r>
            <a:endParaRPr lang="ru-RU" dirty="0"/>
          </a:p>
        </p:txBody>
      </p:sp>
      <p:sp>
        <p:nvSpPr>
          <p:cNvPr id="6" name="Прямоугольник 5"/>
          <p:cNvSpPr/>
          <p:nvPr/>
        </p:nvSpPr>
        <p:spPr>
          <a:xfrm>
            <a:off x="179513" y="766445"/>
            <a:ext cx="8754126" cy="646331"/>
          </a:xfrm>
          <a:prstGeom prst="rect">
            <a:avLst/>
          </a:prstGeom>
        </p:spPr>
        <p:txBody>
          <a:bodyPr wrap="square">
            <a:spAutoFit/>
          </a:bodyPr>
          <a:lstStyle/>
          <a:p>
            <a:pPr algn="just"/>
            <a:r>
              <a:rPr lang="ru-RU" dirty="0" smtClean="0">
                <a:latin typeface="Times New Roman" panose="02020603050405020304" pitchFamily="18" charset="0"/>
                <a:cs typeface="Times New Roman" panose="02020603050405020304" pitchFamily="18" charset="0"/>
              </a:rPr>
              <a:t>	Совсем не обязательно, чтобы внешние ключи ссылались на первичный ключ другой таблицы; нужно чтобы они ссылались на некоторый первичный ключ.</a:t>
            </a:r>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8184" y="1572677"/>
            <a:ext cx="8351036" cy="4161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Прямоугольник 2"/>
          <p:cNvSpPr/>
          <p:nvPr/>
        </p:nvSpPr>
        <p:spPr>
          <a:xfrm>
            <a:off x="323528" y="1988840"/>
            <a:ext cx="8515692" cy="1754326"/>
          </a:xfrm>
          <a:prstGeom prst="rect">
            <a:avLst/>
          </a:prstGeom>
        </p:spPr>
        <p:txBody>
          <a:bodyPr wrap="square">
            <a:spAutoFit/>
          </a:bodyPr>
          <a:lstStyle/>
          <a:p>
            <a:pPr algn="just"/>
            <a:r>
              <a:rPr lang="ru-RU" dirty="0" smtClean="0">
                <a:latin typeface="Times New Roman" panose="02020603050405020304" pitchFamily="18" charset="0"/>
                <a:cs typeface="Times New Roman" panose="02020603050405020304" pitchFamily="18" charset="0"/>
              </a:rPr>
              <a:t>	Руководитель (</a:t>
            </a:r>
            <a:r>
              <a:rPr lang="en-US" dirty="0" smtClean="0">
                <a:latin typeface="Times New Roman" panose="02020603050405020304" pitchFamily="18" charset="0"/>
                <a:cs typeface="Times New Roman" panose="02020603050405020304" pitchFamily="18" charset="0"/>
              </a:rPr>
              <a:t>manager</a:t>
            </a:r>
            <a:r>
              <a:rPr lang="ru-RU" dirty="0" smtClean="0">
                <a:latin typeface="Times New Roman" panose="02020603050405020304" pitchFamily="18" charset="0"/>
                <a:cs typeface="Times New Roman" panose="02020603050405020304" pitchFamily="18" charset="0"/>
              </a:rPr>
              <a:t>) тоже служащий, поэтому идентификатор руководителя (</a:t>
            </a:r>
            <a:r>
              <a:rPr lang="en-US" dirty="0" smtClean="0">
                <a:latin typeface="Times New Roman" panose="02020603050405020304" pitchFamily="18" charset="0"/>
                <a:cs typeface="Times New Roman" panose="02020603050405020304" pitchFamily="18" charset="0"/>
              </a:rPr>
              <a:t>manager ID</a:t>
            </a:r>
            <a:r>
              <a:rPr lang="ru-RU" dirty="0" smtClean="0">
                <a:latin typeface="Times New Roman" panose="02020603050405020304" pitchFamily="18" charset="0"/>
                <a:cs typeface="Times New Roman" panose="02020603050405020304" pitchFamily="18" charset="0"/>
              </a:rPr>
              <a:t>)</a:t>
            </a:r>
            <a:r>
              <a:rPr lang="en-US" dirty="0" smtClean="0">
                <a:latin typeface="Times New Roman" panose="02020603050405020304" pitchFamily="18" charset="0"/>
                <a:cs typeface="Times New Roman" panose="02020603050405020304" pitchFamily="18" charset="0"/>
              </a:rPr>
              <a:t>, </a:t>
            </a:r>
            <a:r>
              <a:rPr lang="ru-RU" dirty="0" smtClean="0">
                <a:latin typeface="Times New Roman" panose="02020603050405020304" pitchFamily="18" charset="0"/>
                <a:cs typeface="Times New Roman" panose="02020603050405020304" pitchFamily="18" charset="0"/>
              </a:rPr>
              <a:t>хотя и называется не так, как идентификатор служащего (</a:t>
            </a:r>
            <a:r>
              <a:rPr lang="en-US" dirty="0" smtClean="0">
                <a:latin typeface="Times New Roman" panose="02020603050405020304" pitchFamily="18" charset="0"/>
                <a:cs typeface="Times New Roman" panose="02020603050405020304" pitchFamily="18" charset="0"/>
              </a:rPr>
              <a:t>employee ID</a:t>
            </a:r>
            <a:r>
              <a:rPr lang="ru-RU" dirty="0" smtClean="0">
                <a:latin typeface="Times New Roman" panose="02020603050405020304" pitchFamily="18" charset="0"/>
                <a:cs typeface="Times New Roman" panose="02020603050405020304" pitchFamily="18" charset="0"/>
              </a:rPr>
              <a:t>), фактически является внешним ключом, ссылающимся на первичный ключ своей собственной таблицы. Здесь СУБД будет всегда следить за тем, чтобы каждый раз при вводе пользователем идентификатора руководителя сведения об этом руководителе уже присутствовали в таблице как о некоем служащем.</a:t>
            </a:r>
            <a:endParaRPr lang="ru-RU" dirty="0"/>
          </a:p>
        </p:txBody>
      </p:sp>
      <p:pic>
        <p:nvPicPr>
          <p:cNvPr id="921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1680" y="3820398"/>
            <a:ext cx="6323434" cy="25609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6989435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99008" y="116762"/>
            <a:ext cx="8779134" cy="719950"/>
          </a:xfrm>
        </p:spPr>
        <p:txBody>
          <a:bodyPr>
            <a:normAutofit fontScale="90000"/>
          </a:bodyPr>
          <a:lstStyle/>
          <a:p>
            <a:r>
              <a:rPr lang="ru-RU" sz="2800" b="1" dirty="0">
                <a:latin typeface="Times New Roman" pitchFamily="18" charset="0"/>
                <a:cs typeface="Times New Roman" pitchFamily="18" charset="0"/>
              </a:rPr>
              <a:t>Реляционная модель. Внешние </a:t>
            </a:r>
            <a:r>
              <a:rPr lang="ru-RU" sz="2800" b="1" dirty="0" smtClean="0">
                <a:latin typeface="Times New Roman" pitchFamily="18" charset="0"/>
                <a:cs typeface="Times New Roman" pitchFamily="18" charset="0"/>
              </a:rPr>
              <a:t>и первичные ключи в одной таблице.</a:t>
            </a:r>
            <a:endParaRPr lang="ru-RU" sz="2800" b="1" dirty="0"/>
          </a:p>
        </p:txBody>
      </p:sp>
      <p:sp>
        <p:nvSpPr>
          <p:cNvPr id="4" name="TextBox 3"/>
          <p:cNvSpPr txBox="1"/>
          <p:nvPr/>
        </p:nvSpPr>
        <p:spPr>
          <a:xfrm>
            <a:off x="8676456" y="6381328"/>
            <a:ext cx="418704" cy="369332"/>
          </a:xfrm>
          <a:prstGeom prst="rect">
            <a:avLst/>
          </a:prstGeom>
          <a:noFill/>
        </p:spPr>
        <p:txBody>
          <a:bodyPr wrap="none" rtlCol="0">
            <a:spAutoFit/>
          </a:bodyPr>
          <a:lstStyle/>
          <a:p>
            <a:r>
              <a:rPr lang="ru-RU" dirty="0" smtClean="0"/>
              <a:t>42</a:t>
            </a:r>
            <a:endParaRPr lang="ru-RU" dirty="0"/>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1680" y="908590"/>
            <a:ext cx="6552728" cy="244840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4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3728" y="3356992"/>
            <a:ext cx="3816424" cy="33936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0320147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99008" y="116632"/>
            <a:ext cx="8779134" cy="644004"/>
          </a:xfrm>
        </p:spPr>
        <p:txBody>
          <a:bodyPr>
            <a:normAutofit fontScale="90000"/>
          </a:bodyPr>
          <a:lstStyle/>
          <a:p>
            <a:r>
              <a:rPr lang="ru-RU" sz="2800" b="1" dirty="0">
                <a:latin typeface="Times New Roman" pitchFamily="18" charset="0"/>
                <a:cs typeface="Times New Roman" pitchFamily="18" charset="0"/>
              </a:rPr>
              <a:t>Реляционная модель. О </a:t>
            </a:r>
            <a:r>
              <a:rPr lang="ru-RU" sz="2800" b="1" dirty="0" smtClean="0">
                <a:latin typeface="Times New Roman" pitchFamily="18" charset="0"/>
                <a:cs typeface="Times New Roman" pitchFamily="18" charset="0"/>
              </a:rPr>
              <a:t>смысловой значимости первичных ключей.</a:t>
            </a:r>
            <a:endParaRPr lang="ru-RU" sz="2800" b="1" dirty="0"/>
          </a:p>
        </p:txBody>
      </p:sp>
      <p:sp>
        <p:nvSpPr>
          <p:cNvPr id="4" name="TextBox 3"/>
          <p:cNvSpPr txBox="1"/>
          <p:nvPr/>
        </p:nvSpPr>
        <p:spPr>
          <a:xfrm>
            <a:off x="8676456" y="6381328"/>
            <a:ext cx="418704" cy="369332"/>
          </a:xfrm>
          <a:prstGeom prst="rect">
            <a:avLst/>
          </a:prstGeom>
          <a:noFill/>
        </p:spPr>
        <p:txBody>
          <a:bodyPr wrap="none" rtlCol="0">
            <a:spAutoFit/>
          </a:bodyPr>
          <a:lstStyle/>
          <a:p>
            <a:r>
              <a:rPr lang="ru-RU" dirty="0" smtClean="0"/>
              <a:t>43</a:t>
            </a:r>
            <a:endParaRPr lang="ru-RU" dirty="0"/>
          </a:p>
        </p:txBody>
      </p:sp>
      <p:sp>
        <p:nvSpPr>
          <p:cNvPr id="6" name="Прямоугольник 5"/>
          <p:cNvSpPr/>
          <p:nvPr/>
        </p:nvSpPr>
        <p:spPr>
          <a:xfrm>
            <a:off x="179513" y="760636"/>
            <a:ext cx="8754126" cy="2308324"/>
          </a:xfrm>
          <a:prstGeom prst="rect">
            <a:avLst/>
          </a:prstGeom>
        </p:spPr>
        <p:txBody>
          <a:bodyPr wrap="square">
            <a:spAutoFit/>
          </a:bodyPr>
          <a:lstStyle/>
          <a:p>
            <a:pPr algn="just"/>
            <a:r>
              <a:rPr lang="ru-RU" dirty="0" smtClean="0">
                <a:latin typeface="Times New Roman" panose="02020603050405020304" pitchFamily="18" charset="0"/>
                <a:cs typeface="Times New Roman" panose="02020603050405020304" pitchFamily="18" charset="0"/>
              </a:rPr>
              <a:t>	Ключи, обладающие определённым смыслом, могут меняться, и поэтому их использование может привести к серьёзным несоответствиям информации нескольких таблиц. Не поддавайтесь искушению применять такие ключи. Отсюда вытекает ещё одно свойство хорошего первичного ключа:</a:t>
            </a:r>
          </a:p>
          <a:p>
            <a:pPr algn="just"/>
            <a:endParaRPr lang="ru-RU" dirty="0" smtClean="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ru-RU" dirty="0" smtClean="0">
                <a:latin typeface="Times New Roman" panose="02020603050405020304" pitchFamily="18" charset="0"/>
                <a:cs typeface="Times New Roman" panose="02020603050405020304" pitchFamily="18" charset="0"/>
              </a:rPr>
              <a:t>Избегайте использования в ключе информации, обладающей каким-либо смыслом. По мере возможности применяйте произвольные идентификаторы или их комбинации</a:t>
            </a:r>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9592" y="3041479"/>
            <a:ext cx="3456384" cy="36917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Стрелка вправо 4"/>
          <p:cNvSpPr/>
          <p:nvPr/>
        </p:nvSpPr>
        <p:spPr>
          <a:xfrm>
            <a:off x="4427984" y="4274464"/>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1126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08104" y="2974979"/>
            <a:ext cx="2952328" cy="37663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4508087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99008" y="116632"/>
            <a:ext cx="8779134" cy="504056"/>
          </a:xfrm>
        </p:spPr>
        <p:txBody>
          <a:bodyPr>
            <a:normAutofit fontScale="90000"/>
          </a:bodyPr>
          <a:lstStyle/>
          <a:p>
            <a:r>
              <a:rPr lang="ru-RU" sz="2800" b="1" dirty="0" smtClean="0">
                <a:latin typeface="Times New Roman" pitchFamily="18" charset="0"/>
                <a:cs typeface="Times New Roman" pitchFamily="18" charset="0"/>
              </a:rPr>
              <a:t>Уникальные поля. Составные уникальные поля.</a:t>
            </a:r>
            <a:endParaRPr lang="ru-RU" sz="2800" b="1" dirty="0"/>
          </a:p>
        </p:txBody>
      </p:sp>
      <p:sp>
        <p:nvSpPr>
          <p:cNvPr id="4" name="TextBox 3"/>
          <p:cNvSpPr txBox="1"/>
          <p:nvPr/>
        </p:nvSpPr>
        <p:spPr>
          <a:xfrm>
            <a:off x="8676456" y="6381328"/>
            <a:ext cx="418704" cy="369332"/>
          </a:xfrm>
          <a:prstGeom prst="rect">
            <a:avLst/>
          </a:prstGeom>
          <a:noFill/>
        </p:spPr>
        <p:txBody>
          <a:bodyPr wrap="none" rtlCol="0">
            <a:spAutoFit/>
          </a:bodyPr>
          <a:lstStyle/>
          <a:p>
            <a:r>
              <a:rPr lang="ru-RU" dirty="0" smtClean="0"/>
              <a:t>44</a:t>
            </a:r>
            <a:endParaRPr lang="ru-RU" dirty="0"/>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75938" y="833313"/>
            <a:ext cx="4826674" cy="55726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0213255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99008" y="44624"/>
            <a:ext cx="8779134" cy="504056"/>
          </a:xfrm>
        </p:spPr>
        <p:txBody>
          <a:bodyPr>
            <a:normAutofit fontScale="90000"/>
          </a:bodyPr>
          <a:lstStyle/>
          <a:p>
            <a:r>
              <a:rPr lang="ru-RU" sz="2800" b="1" dirty="0">
                <a:latin typeface="Times New Roman" pitchFamily="18" charset="0"/>
                <a:cs typeface="Times New Roman" pitchFamily="18" charset="0"/>
              </a:rPr>
              <a:t>Реляционная </a:t>
            </a:r>
            <a:r>
              <a:rPr lang="ru-RU" sz="2800" b="1" dirty="0" smtClean="0">
                <a:latin typeface="Times New Roman" pitchFamily="18" charset="0"/>
                <a:cs typeface="Times New Roman" pitchFamily="18" charset="0"/>
              </a:rPr>
              <a:t>модель. Термины.</a:t>
            </a:r>
            <a:endParaRPr lang="ru-RU" sz="2800" b="1" dirty="0"/>
          </a:p>
        </p:txBody>
      </p:sp>
      <p:sp>
        <p:nvSpPr>
          <p:cNvPr id="4" name="TextBox 3"/>
          <p:cNvSpPr txBox="1"/>
          <p:nvPr/>
        </p:nvSpPr>
        <p:spPr>
          <a:xfrm>
            <a:off x="8676456" y="6381328"/>
            <a:ext cx="418704" cy="369332"/>
          </a:xfrm>
          <a:prstGeom prst="rect">
            <a:avLst/>
          </a:prstGeom>
          <a:noFill/>
        </p:spPr>
        <p:txBody>
          <a:bodyPr wrap="none" rtlCol="0">
            <a:spAutoFit/>
          </a:bodyPr>
          <a:lstStyle/>
          <a:p>
            <a:r>
              <a:rPr lang="ru-RU" dirty="0" smtClean="0"/>
              <a:t>45</a:t>
            </a:r>
            <a:endParaRPr lang="ru-RU" dirty="0"/>
          </a:p>
        </p:txBody>
      </p:sp>
      <p:graphicFrame>
        <p:nvGraphicFramePr>
          <p:cNvPr id="5" name="Таблица 4"/>
          <p:cNvGraphicFramePr>
            <a:graphicFrameLocks noGrp="1"/>
          </p:cNvGraphicFramePr>
          <p:nvPr>
            <p:extLst>
              <p:ext uri="{D42A27DB-BD31-4B8C-83A1-F6EECF244321}">
                <p14:modId xmlns:p14="http://schemas.microsoft.com/office/powerpoint/2010/main" val="2521283869"/>
              </p:ext>
            </p:extLst>
          </p:nvPr>
        </p:nvGraphicFramePr>
        <p:xfrm>
          <a:off x="323527" y="692696"/>
          <a:ext cx="8509654" cy="4866640"/>
        </p:xfrm>
        <a:graphic>
          <a:graphicData uri="http://schemas.openxmlformats.org/drawingml/2006/table">
            <a:tbl>
              <a:tblPr firstRow="1" bandRow="1">
                <a:tableStyleId>{5C22544A-7EE6-4342-B048-85BDC9FD1C3A}</a:tableStyleId>
              </a:tblPr>
              <a:tblGrid>
                <a:gridCol w="4254827"/>
                <a:gridCol w="4254827"/>
              </a:tblGrid>
              <a:tr h="370840">
                <a:tc>
                  <a:txBody>
                    <a:bodyPr/>
                    <a:lstStyle/>
                    <a:p>
                      <a:r>
                        <a:rPr lang="ru-RU" dirty="0" smtClean="0">
                          <a:latin typeface="Times New Roman" panose="02020603050405020304" pitchFamily="18" charset="0"/>
                          <a:cs typeface="Times New Roman" panose="02020603050405020304" pitchFamily="18" charset="0"/>
                        </a:rPr>
                        <a:t>Элемент реляционной</a:t>
                      </a:r>
                      <a:r>
                        <a:rPr lang="ru-RU" baseline="0" dirty="0" smtClean="0">
                          <a:latin typeface="Times New Roman" panose="02020603050405020304" pitchFamily="18" charset="0"/>
                          <a:cs typeface="Times New Roman" panose="02020603050405020304" pitchFamily="18" charset="0"/>
                        </a:rPr>
                        <a:t> модели</a:t>
                      </a:r>
                      <a:endParaRPr lang="ru-RU" dirty="0">
                        <a:latin typeface="Times New Roman" panose="02020603050405020304" pitchFamily="18" charset="0"/>
                        <a:cs typeface="Times New Roman" panose="02020603050405020304" pitchFamily="18" charset="0"/>
                      </a:endParaRPr>
                    </a:p>
                  </a:txBody>
                  <a:tcPr/>
                </a:tc>
                <a:tc>
                  <a:txBody>
                    <a:bodyPr/>
                    <a:lstStyle/>
                    <a:p>
                      <a:r>
                        <a:rPr lang="ru-RU" dirty="0" smtClean="0">
                          <a:latin typeface="Times New Roman" panose="02020603050405020304" pitchFamily="18" charset="0"/>
                          <a:cs typeface="Times New Roman" panose="02020603050405020304" pitchFamily="18" charset="0"/>
                        </a:rPr>
                        <a:t>Форма представления (характеристика)</a:t>
                      </a:r>
                      <a:endParaRPr lang="ru-RU" dirty="0">
                        <a:latin typeface="Times New Roman" panose="02020603050405020304" pitchFamily="18" charset="0"/>
                        <a:cs typeface="Times New Roman" panose="02020603050405020304" pitchFamily="18" charset="0"/>
                      </a:endParaRPr>
                    </a:p>
                  </a:txBody>
                  <a:tcPr/>
                </a:tc>
              </a:tr>
              <a:tr h="370840">
                <a:tc>
                  <a:txBody>
                    <a:bodyPr/>
                    <a:lstStyle/>
                    <a:p>
                      <a:pPr algn="ctr"/>
                      <a:r>
                        <a:rPr lang="ru-RU" dirty="0" smtClean="0">
                          <a:latin typeface="Times New Roman" panose="02020603050405020304" pitchFamily="18" charset="0"/>
                          <a:cs typeface="Times New Roman" panose="02020603050405020304" pitchFamily="18" charset="0"/>
                        </a:rPr>
                        <a:t>Отношение</a:t>
                      </a:r>
                      <a:endParaRPr lang="ru-RU" dirty="0">
                        <a:latin typeface="Times New Roman" panose="02020603050405020304" pitchFamily="18" charset="0"/>
                        <a:cs typeface="Times New Roman" panose="02020603050405020304" pitchFamily="18" charset="0"/>
                      </a:endParaRPr>
                    </a:p>
                  </a:txBody>
                  <a:tcPr/>
                </a:tc>
                <a:tc>
                  <a:txBody>
                    <a:bodyPr/>
                    <a:lstStyle/>
                    <a:p>
                      <a:pPr algn="just"/>
                      <a:r>
                        <a:rPr lang="ru-RU" dirty="0" smtClean="0">
                          <a:latin typeface="Times New Roman" panose="02020603050405020304" pitchFamily="18" charset="0"/>
                          <a:cs typeface="Times New Roman" panose="02020603050405020304" pitchFamily="18" charset="0"/>
                        </a:rPr>
                        <a:t>Таблица, имеющая уникальные строки, отличные друг от друга</a:t>
                      </a:r>
                      <a:r>
                        <a:rPr lang="ru-RU" baseline="0" dirty="0" smtClean="0">
                          <a:latin typeface="Times New Roman" panose="02020603050405020304" pitchFamily="18" charset="0"/>
                          <a:cs typeface="Times New Roman" panose="02020603050405020304" pitchFamily="18" charset="0"/>
                        </a:rPr>
                        <a:t> имена столбцов и допускающая произвольный порядок размещения строк</a:t>
                      </a:r>
                      <a:endParaRPr lang="ru-RU" dirty="0">
                        <a:latin typeface="Times New Roman" panose="02020603050405020304" pitchFamily="18" charset="0"/>
                        <a:cs typeface="Times New Roman" panose="02020603050405020304" pitchFamily="18" charset="0"/>
                      </a:endParaRPr>
                    </a:p>
                  </a:txBody>
                  <a:tcPr/>
                </a:tc>
              </a:tr>
              <a:tr h="370840">
                <a:tc>
                  <a:txBody>
                    <a:bodyPr/>
                    <a:lstStyle/>
                    <a:p>
                      <a:pPr algn="ctr"/>
                      <a:r>
                        <a:rPr lang="ru-RU" dirty="0" smtClean="0">
                          <a:latin typeface="Times New Roman" panose="02020603050405020304" pitchFamily="18" charset="0"/>
                          <a:cs typeface="Times New Roman" panose="02020603050405020304" pitchFamily="18" charset="0"/>
                        </a:rPr>
                        <a:t>Схема отношения</a:t>
                      </a:r>
                      <a:endParaRPr lang="ru-RU" dirty="0">
                        <a:latin typeface="Times New Roman" panose="02020603050405020304" pitchFamily="18" charset="0"/>
                        <a:cs typeface="Times New Roman" panose="02020603050405020304" pitchFamily="18" charset="0"/>
                      </a:endParaRPr>
                    </a:p>
                  </a:txBody>
                  <a:tcPr/>
                </a:tc>
                <a:tc>
                  <a:txBody>
                    <a:bodyPr/>
                    <a:lstStyle/>
                    <a:p>
                      <a:pPr algn="just"/>
                      <a:r>
                        <a:rPr lang="ru-RU" dirty="0" smtClean="0">
                          <a:latin typeface="Times New Roman" panose="02020603050405020304" pitchFamily="18" charset="0"/>
                          <a:cs typeface="Times New Roman" panose="02020603050405020304" pitchFamily="18" charset="0"/>
                        </a:rPr>
                        <a:t>Строка заголовков таблицы</a:t>
                      </a:r>
                      <a:endParaRPr lang="ru-RU" dirty="0">
                        <a:latin typeface="Times New Roman" panose="02020603050405020304" pitchFamily="18" charset="0"/>
                        <a:cs typeface="Times New Roman" panose="02020603050405020304" pitchFamily="18" charset="0"/>
                      </a:endParaRPr>
                    </a:p>
                  </a:txBody>
                  <a:tcPr/>
                </a:tc>
              </a:tr>
              <a:tr h="370840">
                <a:tc>
                  <a:txBody>
                    <a:bodyPr/>
                    <a:lstStyle/>
                    <a:p>
                      <a:pPr algn="ctr"/>
                      <a:r>
                        <a:rPr lang="ru-RU" dirty="0" smtClean="0">
                          <a:latin typeface="Times New Roman" panose="02020603050405020304" pitchFamily="18" charset="0"/>
                          <a:cs typeface="Times New Roman" panose="02020603050405020304" pitchFamily="18" charset="0"/>
                        </a:rPr>
                        <a:t>Запись</a:t>
                      </a:r>
                      <a:endParaRPr lang="ru-RU" dirty="0">
                        <a:latin typeface="Times New Roman" panose="02020603050405020304" pitchFamily="18" charset="0"/>
                        <a:cs typeface="Times New Roman" panose="02020603050405020304" pitchFamily="18" charset="0"/>
                      </a:endParaRPr>
                    </a:p>
                  </a:txBody>
                  <a:tcPr/>
                </a:tc>
                <a:tc>
                  <a:txBody>
                    <a:bodyPr/>
                    <a:lstStyle/>
                    <a:p>
                      <a:pPr algn="just"/>
                      <a:r>
                        <a:rPr lang="ru-RU" dirty="0" smtClean="0">
                          <a:latin typeface="Times New Roman" panose="02020603050405020304" pitchFamily="18" charset="0"/>
                          <a:cs typeface="Times New Roman" panose="02020603050405020304" pitchFamily="18" charset="0"/>
                        </a:rPr>
                        <a:t>Строка таблицы</a:t>
                      </a:r>
                      <a:endParaRPr lang="ru-RU" dirty="0">
                        <a:latin typeface="Times New Roman" panose="02020603050405020304" pitchFamily="18" charset="0"/>
                        <a:cs typeface="Times New Roman" panose="02020603050405020304" pitchFamily="18" charset="0"/>
                      </a:endParaRPr>
                    </a:p>
                  </a:txBody>
                  <a:tcPr/>
                </a:tc>
              </a:tr>
              <a:tr h="370840">
                <a:tc>
                  <a:txBody>
                    <a:bodyPr/>
                    <a:lstStyle/>
                    <a:p>
                      <a:pPr algn="ctr"/>
                      <a:r>
                        <a:rPr lang="ru-RU" dirty="0" smtClean="0">
                          <a:latin typeface="Times New Roman" panose="02020603050405020304" pitchFamily="18" charset="0"/>
                          <a:cs typeface="Times New Roman" panose="02020603050405020304" pitchFamily="18" charset="0"/>
                        </a:rPr>
                        <a:t>Сущность</a:t>
                      </a:r>
                      <a:endParaRPr lang="ru-RU" dirty="0">
                        <a:latin typeface="Times New Roman" panose="02020603050405020304" pitchFamily="18" charset="0"/>
                        <a:cs typeface="Times New Roman" panose="02020603050405020304" pitchFamily="18" charset="0"/>
                      </a:endParaRPr>
                    </a:p>
                  </a:txBody>
                  <a:tcPr/>
                </a:tc>
                <a:tc>
                  <a:txBody>
                    <a:bodyPr/>
                    <a:lstStyle/>
                    <a:p>
                      <a:pPr algn="just"/>
                      <a:r>
                        <a:rPr lang="ru-RU" dirty="0" smtClean="0">
                          <a:latin typeface="Times New Roman" panose="02020603050405020304" pitchFamily="18" charset="0"/>
                          <a:cs typeface="Times New Roman" panose="02020603050405020304" pitchFamily="18" charset="0"/>
                        </a:rPr>
                        <a:t>Описание свойств объекта любой природы, данные о котором</a:t>
                      </a:r>
                      <a:r>
                        <a:rPr lang="ru-RU" baseline="0" dirty="0" smtClean="0">
                          <a:latin typeface="Times New Roman" panose="02020603050405020304" pitchFamily="18" charset="0"/>
                          <a:cs typeface="Times New Roman" panose="02020603050405020304" pitchFamily="18" charset="0"/>
                        </a:rPr>
                        <a:t> хранятся в БД</a:t>
                      </a:r>
                      <a:endParaRPr lang="ru-RU" dirty="0">
                        <a:latin typeface="Times New Roman" panose="02020603050405020304" pitchFamily="18" charset="0"/>
                        <a:cs typeface="Times New Roman" panose="02020603050405020304" pitchFamily="18" charset="0"/>
                      </a:endParaRPr>
                    </a:p>
                  </a:txBody>
                  <a:tcPr/>
                </a:tc>
              </a:tr>
              <a:tr h="370840">
                <a:tc>
                  <a:txBody>
                    <a:bodyPr/>
                    <a:lstStyle/>
                    <a:p>
                      <a:pPr algn="ctr"/>
                      <a:r>
                        <a:rPr lang="ru-RU" dirty="0" smtClean="0">
                          <a:latin typeface="Times New Roman" panose="02020603050405020304" pitchFamily="18" charset="0"/>
                          <a:cs typeface="Times New Roman" panose="02020603050405020304" pitchFamily="18" charset="0"/>
                        </a:rPr>
                        <a:t>Атрибут</a:t>
                      </a:r>
                      <a:endParaRPr lang="ru-RU" dirty="0">
                        <a:latin typeface="Times New Roman" panose="02020603050405020304" pitchFamily="18" charset="0"/>
                        <a:cs typeface="Times New Roman" panose="02020603050405020304" pitchFamily="18" charset="0"/>
                      </a:endParaRPr>
                    </a:p>
                  </a:txBody>
                  <a:tcPr/>
                </a:tc>
                <a:tc>
                  <a:txBody>
                    <a:bodyPr/>
                    <a:lstStyle/>
                    <a:p>
                      <a:pPr algn="just"/>
                      <a:r>
                        <a:rPr lang="ru-RU" dirty="0" smtClean="0">
                          <a:latin typeface="Times New Roman" panose="02020603050405020304" pitchFamily="18" charset="0"/>
                          <a:cs typeface="Times New Roman" panose="02020603050405020304" pitchFamily="18" charset="0"/>
                        </a:rPr>
                        <a:t>Заголовок столбца таблицы</a:t>
                      </a:r>
                      <a:endParaRPr lang="ru-RU" dirty="0">
                        <a:latin typeface="Times New Roman" panose="02020603050405020304" pitchFamily="18" charset="0"/>
                        <a:cs typeface="Times New Roman" panose="02020603050405020304" pitchFamily="18" charset="0"/>
                      </a:endParaRPr>
                    </a:p>
                  </a:txBody>
                  <a:tcPr/>
                </a:tc>
              </a:tr>
              <a:tr h="370840">
                <a:tc>
                  <a:txBody>
                    <a:bodyPr/>
                    <a:lstStyle/>
                    <a:p>
                      <a:pPr algn="ctr"/>
                      <a:r>
                        <a:rPr lang="ru-RU" dirty="0" smtClean="0">
                          <a:latin typeface="Times New Roman" panose="02020603050405020304" pitchFamily="18" charset="0"/>
                          <a:cs typeface="Times New Roman" panose="02020603050405020304" pitchFamily="18" charset="0"/>
                        </a:rPr>
                        <a:t>Домен</a:t>
                      </a:r>
                      <a:endParaRPr lang="ru-RU" dirty="0">
                        <a:latin typeface="Times New Roman" panose="02020603050405020304" pitchFamily="18" charset="0"/>
                        <a:cs typeface="Times New Roman" panose="02020603050405020304" pitchFamily="18" charset="0"/>
                      </a:endParaRPr>
                    </a:p>
                  </a:txBody>
                  <a:tcPr/>
                </a:tc>
                <a:tc>
                  <a:txBody>
                    <a:bodyPr/>
                    <a:lstStyle/>
                    <a:p>
                      <a:pPr algn="just"/>
                      <a:r>
                        <a:rPr lang="ru-RU" dirty="0" smtClean="0">
                          <a:latin typeface="Times New Roman" panose="02020603050405020304" pitchFamily="18" charset="0"/>
                          <a:cs typeface="Times New Roman" panose="02020603050405020304" pitchFamily="18" charset="0"/>
                        </a:rPr>
                        <a:t>Множество допустимых значений</a:t>
                      </a:r>
                      <a:r>
                        <a:rPr lang="ru-RU" baseline="0" dirty="0" smtClean="0">
                          <a:latin typeface="Times New Roman" panose="02020603050405020304" pitchFamily="18" charset="0"/>
                          <a:cs typeface="Times New Roman" panose="02020603050405020304" pitchFamily="18" charset="0"/>
                        </a:rPr>
                        <a:t> атрибута</a:t>
                      </a:r>
                      <a:endParaRPr lang="ru-RU" dirty="0">
                        <a:latin typeface="Times New Roman" panose="02020603050405020304" pitchFamily="18" charset="0"/>
                        <a:cs typeface="Times New Roman" panose="02020603050405020304" pitchFamily="18" charset="0"/>
                      </a:endParaRPr>
                    </a:p>
                  </a:txBody>
                  <a:tcPr/>
                </a:tc>
              </a:tr>
              <a:tr h="370840">
                <a:tc>
                  <a:txBody>
                    <a:bodyPr/>
                    <a:lstStyle/>
                    <a:p>
                      <a:pPr algn="ctr"/>
                      <a:r>
                        <a:rPr lang="ru-RU" dirty="0" smtClean="0">
                          <a:latin typeface="Times New Roman" panose="02020603050405020304" pitchFamily="18" charset="0"/>
                          <a:cs typeface="Times New Roman" panose="02020603050405020304" pitchFamily="18" charset="0"/>
                        </a:rPr>
                        <a:t>Значение атрибута</a:t>
                      </a:r>
                      <a:endParaRPr lang="ru-RU" dirty="0">
                        <a:latin typeface="Times New Roman" panose="02020603050405020304" pitchFamily="18" charset="0"/>
                        <a:cs typeface="Times New Roman" panose="02020603050405020304" pitchFamily="18" charset="0"/>
                      </a:endParaRPr>
                    </a:p>
                  </a:txBody>
                  <a:tcPr/>
                </a:tc>
                <a:tc>
                  <a:txBody>
                    <a:bodyPr/>
                    <a:lstStyle/>
                    <a:p>
                      <a:pPr algn="just"/>
                      <a:r>
                        <a:rPr lang="ru-RU" dirty="0" smtClean="0">
                          <a:latin typeface="Times New Roman" panose="02020603050405020304" pitchFamily="18" charset="0"/>
                          <a:cs typeface="Times New Roman" panose="02020603050405020304" pitchFamily="18" charset="0"/>
                        </a:rPr>
                        <a:t>Значение поля в записи таблицы</a:t>
                      </a:r>
                      <a:endParaRPr lang="ru-RU" dirty="0">
                        <a:latin typeface="Times New Roman" panose="02020603050405020304" pitchFamily="18" charset="0"/>
                        <a:cs typeface="Times New Roman" panose="02020603050405020304" pitchFamily="18" charset="0"/>
                      </a:endParaRPr>
                    </a:p>
                  </a:txBody>
                  <a:tcPr/>
                </a:tc>
              </a:tr>
            </a:tbl>
          </a:graphicData>
        </a:graphic>
      </p:graphicFrame>
    </p:spTree>
    <p:extLst>
      <p:ext uri="{BB962C8B-B14F-4D97-AF65-F5344CB8AC3E}">
        <p14:creationId xmlns:p14="http://schemas.microsoft.com/office/powerpoint/2010/main" val="375738398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99008" y="44624"/>
            <a:ext cx="8779134" cy="504056"/>
          </a:xfrm>
        </p:spPr>
        <p:txBody>
          <a:bodyPr>
            <a:normAutofit fontScale="90000"/>
          </a:bodyPr>
          <a:lstStyle/>
          <a:p>
            <a:r>
              <a:rPr lang="ru-RU" sz="2800" b="1" dirty="0">
                <a:latin typeface="Times New Roman" pitchFamily="18" charset="0"/>
                <a:cs typeface="Times New Roman" pitchFamily="18" charset="0"/>
              </a:rPr>
              <a:t>Реляционная </a:t>
            </a:r>
            <a:r>
              <a:rPr lang="ru-RU" sz="2800" b="1" dirty="0" smtClean="0">
                <a:latin typeface="Times New Roman" pitchFamily="18" charset="0"/>
                <a:cs typeface="Times New Roman" pitchFamily="18" charset="0"/>
              </a:rPr>
              <a:t>модель. Термины.</a:t>
            </a:r>
            <a:endParaRPr lang="ru-RU" sz="2800" b="1" dirty="0"/>
          </a:p>
        </p:txBody>
      </p:sp>
      <p:sp>
        <p:nvSpPr>
          <p:cNvPr id="4" name="TextBox 3"/>
          <p:cNvSpPr txBox="1"/>
          <p:nvPr/>
        </p:nvSpPr>
        <p:spPr>
          <a:xfrm>
            <a:off x="8676456" y="6381328"/>
            <a:ext cx="418704" cy="369332"/>
          </a:xfrm>
          <a:prstGeom prst="rect">
            <a:avLst/>
          </a:prstGeom>
          <a:noFill/>
        </p:spPr>
        <p:txBody>
          <a:bodyPr wrap="none" rtlCol="0">
            <a:spAutoFit/>
          </a:bodyPr>
          <a:lstStyle/>
          <a:p>
            <a:r>
              <a:rPr lang="ru-RU" dirty="0" smtClean="0"/>
              <a:t>46</a:t>
            </a:r>
            <a:endParaRPr lang="ru-RU" dirty="0"/>
          </a:p>
        </p:txBody>
      </p:sp>
      <p:graphicFrame>
        <p:nvGraphicFramePr>
          <p:cNvPr id="5" name="Таблица 4"/>
          <p:cNvGraphicFramePr>
            <a:graphicFrameLocks noGrp="1"/>
          </p:cNvGraphicFramePr>
          <p:nvPr>
            <p:extLst>
              <p:ext uri="{D42A27DB-BD31-4B8C-83A1-F6EECF244321}">
                <p14:modId xmlns:p14="http://schemas.microsoft.com/office/powerpoint/2010/main" val="521195304"/>
              </p:ext>
            </p:extLst>
          </p:nvPr>
        </p:nvGraphicFramePr>
        <p:xfrm>
          <a:off x="323527" y="692696"/>
          <a:ext cx="8509654" cy="4028440"/>
        </p:xfrm>
        <a:graphic>
          <a:graphicData uri="http://schemas.openxmlformats.org/drawingml/2006/table">
            <a:tbl>
              <a:tblPr firstRow="1" bandRow="1">
                <a:tableStyleId>{5C22544A-7EE6-4342-B048-85BDC9FD1C3A}</a:tableStyleId>
              </a:tblPr>
              <a:tblGrid>
                <a:gridCol w="4254827"/>
                <a:gridCol w="4254827"/>
              </a:tblGrid>
              <a:tr h="370840">
                <a:tc>
                  <a:txBody>
                    <a:bodyPr/>
                    <a:lstStyle/>
                    <a:p>
                      <a:r>
                        <a:rPr lang="ru-RU" dirty="0" smtClean="0">
                          <a:latin typeface="Times New Roman" panose="02020603050405020304" pitchFamily="18" charset="0"/>
                          <a:cs typeface="Times New Roman" panose="02020603050405020304" pitchFamily="18" charset="0"/>
                        </a:rPr>
                        <a:t>Элемент реляционной</a:t>
                      </a:r>
                      <a:r>
                        <a:rPr lang="ru-RU" baseline="0" dirty="0" smtClean="0">
                          <a:latin typeface="Times New Roman" panose="02020603050405020304" pitchFamily="18" charset="0"/>
                          <a:cs typeface="Times New Roman" panose="02020603050405020304" pitchFamily="18" charset="0"/>
                        </a:rPr>
                        <a:t> модели</a:t>
                      </a:r>
                      <a:endParaRPr lang="ru-RU" dirty="0">
                        <a:latin typeface="Times New Roman" panose="02020603050405020304" pitchFamily="18" charset="0"/>
                        <a:cs typeface="Times New Roman" panose="02020603050405020304" pitchFamily="18" charset="0"/>
                      </a:endParaRPr>
                    </a:p>
                  </a:txBody>
                  <a:tcPr/>
                </a:tc>
                <a:tc>
                  <a:txBody>
                    <a:bodyPr/>
                    <a:lstStyle/>
                    <a:p>
                      <a:r>
                        <a:rPr lang="ru-RU" dirty="0" smtClean="0">
                          <a:latin typeface="Times New Roman" panose="02020603050405020304" pitchFamily="18" charset="0"/>
                          <a:cs typeface="Times New Roman" panose="02020603050405020304" pitchFamily="18" charset="0"/>
                        </a:rPr>
                        <a:t>Форма представления (характеристика)</a:t>
                      </a:r>
                      <a:endParaRPr lang="ru-RU" dirty="0">
                        <a:latin typeface="Times New Roman" panose="02020603050405020304" pitchFamily="18" charset="0"/>
                        <a:cs typeface="Times New Roman" panose="02020603050405020304" pitchFamily="18" charset="0"/>
                      </a:endParaRPr>
                    </a:p>
                  </a:txBody>
                  <a:tcPr/>
                </a:tc>
              </a:tr>
              <a:tr h="370840">
                <a:tc>
                  <a:txBody>
                    <a:bodyPr/>
                    <a:lstStyle/>
                    <a:p>
                      <a:pPr algn="ctr"/>
                      <a:r>
                        <a:rPr lang="ru-RU" dirty="0" smtClean="0">
                          <a:latin typeface="Times New Roman" panose="02020603050405020304" pitchFamily="18" charset="0"/>
                          <a:cs typeface="Times New Roman" panose="02020603050405020304" pitchFamily="18" charset="0"/>
                        </a:rPr>
                        <a:t>Первичный ключ</a:t>
                      </a:r>
                      <a:endParaRPr lang="ru-RU" dirty="0">
                        <a:latin typeface="Times New Roman" panose="02020603050405020304" pitchFamily="18" charset="0"/>
                        <a:cs typeface="Times New Roman" panose="02020603050405020304" pitchFamily="18" charset="0"/>
                      </a:endParaRPr>
                    </a:p>
                  </a:txBody>
                  <a:tcPr/>
                </a:tc>
                <a:tc>
                  <a:txBody>
                    <a:bodyPr/>
                    <a:lstStyle/>
                    <a:p>
                      <a:pPr algn="just"/>
                      <a:r>
                        <a:rPr lang="ru-RU" dirty="0" smtClean="0">
                          <a:latin typeface="Times New Roman" panose="02020603050405020304" pitchFamily="18" charset="0"/>
                          <a:cs typeface="Times New Roman" panose="02020603050405020304" pitchFamily="18" charset="0"/>
                        </a:rPr>
                        <a:t>Один или несколько атрибутов отношения однозначно определяющих каждую из его записей</a:t>
                      </a:r>
                      <a:endParaRPr lang="ru-RU" dirty="0">
                        <a:latin typeface="Times New Roman" panose="02020603050405020304" pitchFamily="18" charset="0"/>
                        <a:cs typeface="Times New Roman" panose="02020603050405020304" pitchFamily="18" charset="0"/>
                      </a:endParaRPr>
                    </a:p>
                  </a:txBody>
                  <a:tcPr/>
                </a:tc>
              </a:tr>
              <a:tr h="370840">
                <a:tc>
                  <a:txBody>
                    <a:bodyPr/>
                    <a:lstStyle/>
                    <a:p>
                      <a:pPr algn="ctr"/>
                      <a:r>
                        <a:rPr lang="ru-RU" dirty="0" smtClean="0">
                          <a:latin typeface="Times New Roman" panose="02020603050405020304" pitchFamily="18" charset="0"/>
                          <a:cs typeface="Times New Roman" panose="02020603050405020304" pitchFamily="18" charset="0"/>
                        </a:rPr>
                        <a:t>Внешний ключ</a:t>
                      </a:r>
                      <a:endParaRPr lang="ru-RU" dirty="0">
                        <a:latin typeface="Times New Roman" panose="02020603050405020304" pitchFamily="18" charset="0"/>
                        <a:cs typeface="Times New Roman" panose="02020603050405020304" pitchFamily="18" charset="0"/>
                      </a:endParaRPr>
                    </a:p>
                  </a:txBody>
                  <a:tcPr/>
                </a:tc>
                <a:tc>
                  <a:txBody>
                    <a:bodyPr/>
                    <a:lstStyle/>
                    <a:p>
                      <a:pPr algn="just"/>
                      <a:r>
                        <a:rPr lang="ru-RU" dirty="0" smtClean="0">
                          <a:latin typeface="Times New Roman" panose="02020603050405020304" pitchFamily="18" charset="0"/>
                          <a:cs typeface="Times New Roman" panose="02020603050405020304" pitchFamily="18" charset="0"/>
                        </a:rPr>
                        <a:t>Не ключевой атрибут таблицы</a:t>
                      </a:r>
                      <a:r>
                        <a:rPr lang="ru-RU" baseline="0" dirty="0" smtClean="0">
                          <a:latin typeface="Times New Roman" panose="02020603050405020304" pitchFamily="18" charset="0"/>
                          <a:cs typeface="Times New Roman" panose="02020603050405020304" pitchFamily="18" charset="0"/>
                        </a:rPr>
                        <a:t> родителя, который является первичным ключом дочерней таблицы</a:t>
                      </a:r>
                      <a:endParaRPr lang="ru-RU" dirty="0">
                        <a:latin typeface="Times New Roman" panose="02020603050405020304" pitchFamily="18" charset="0"/>
                        <a:cs typeface="Times New Roman" panose="02020603050405020304" pitchFamily="18" charset="0"/>
                      </a:endParaRPr>
                    </a:p>
                  </a:txBody>
                  <a:tcPr/>
                </a:tc>
              </a:tr>
              <a:tr h="370840">
                <a:tc>
                  <a:txBody>
                    <a:bodyPr/>
                    <a:lstStyle/>
                    <a:p>
                      <a:pPr algn="ctr"/>
                      <a:r>
                        <a:rPr lang="ru-RU" dirty="0" smtClean="0">
                          <a:latin typeface="Times New Roman" panose="02020603050405020304" pitchFamily="18" charset="0"/>
                          <a:cs typeface="Times New Roman" panose="02020603050405020304" pitchFamily="18" charset="0"/>
                        </a:rPr>
                        <a:t>Тип данных</a:t>
                      </a:r>
                      <a:endParaRPr lang="ru-RU" dirty="0">
                        <a:latin typeface="Times New Roman" panose="02020603050405020304" pitchFamily="18" charset="0"/>
                        <a:cs typeface="Times New Roman" panose="02020603050405020304" pitchFamily="18" charset="0"/>
                      </a:endParaRPr>
                    </a:p>
                  </a:txBody>
                  <a:tcPr/>
                </a:tc>
                <a:tc>
                  <a:txBody>
                    <a:bodyPr/>
                    <a:lstStyle/>
                    <a:p>
                      <a:pPr algn="just"/>
                      <a:r>
                        <a:rPr lang="ru-RU" dirty="0" smtClean="0">
                          <a:latin typeface="Times New Roman" panose="02020603050405020304" pitchFamily="18" charset="0"/>
                          <a:cs typeface="Times New Roman" panose="02020603050405020304" pitchFamily="18" charset="0"/>
                        </a:rPr>
                        <a:t>Тип значений атрибута</a:t>
                      </a:r>
                      <a:r>
                        <a:rPr lang="ru-RU" baseline="0" dirty="0" smtClean="0">
                          <a:latin typeface="Times New Roman" panose="02020603050405020304" pitchFamily="18" charset="0"/>
                          <a:cs typeface="Times New Roman" panose="02020603050405020304" pitchFamily="18" charset="0"/>
                        </a:rPr>
                        <a:t> таблицы</a:t>
                      </a:r>
                      <a:endParaRPr lang="ru-RU" dirty="0">
                        <a:latin typeface="Times New Roman" panose="02020603050405020304" pitchFamily="18" charset="0"/>
                        <a:cs typeface="Times New Roman" panose="02020603050405020304" pitchFamily="18" charset="0"/>
                      </a:endParaRPr>
                    </a:p>
                  </a:txBody>
                  <a:tcPr/>
                </a:tc>
              </a:tr>
              <a:tr h="370840">
                <a:tc>
                  <a:txBody>
                    <a:bodyPr/>
                    <a:lstStyle/>
                    <a:p>
                      <a:pPr algn="ctr"/>
                      <a:r>
                        <a:rPr lang="ru-RU" dirty="0" smtClean="0">
                          <a:latin typeface="Times New Roman" panose="02020603050405020304" pitchFamily="18" charset="0"/>
                          <a:cs typeface="Times New Roman" panose="02020603050405020304" pitchFamily="18" charset="0"/>
                        </a:rPr>
                        <a:t>Кортеж</a:t>
                      </a:r>
                      <a:endParaRPr lang="ru-RU" dirty="0">
                        <a:latin typeface="Times New Roman" panose="02020603050405020304" pitchFamily="18" charset="0"/>
                        <a:cs typeface="Times New Roman" panose="02020603050405020304" pitchFamily="18" charset="0"/>
                      </a:endParaRPr>
                    </a:p>
                  </a:txBody>
                  <a:tcPr/>
                </a:tc>
                <a:tc>
                  <a:txBody>
                    <a:bodyPr/>
                    <a:lstStyle/>
                    <a:p>
                      <a:pPr algn="just"/>
                      <a:r>
                        <a:rPr lang="ru-RU" dirty="0" smtClean="0">
                          <a:latin typeface="Times New Roman" panose="02020603050405020304" pitchFamily="18" charset="0"/>
                          <a:cs typeface="Times New Roman" panose="02020603050405020304" pitchFamily="18" charset="0"/>
                        </a:rPr>
                        <a:t>Конечное множество взаимосвязанных допустимых значений атрибутов, которые вместе описывают некоторую сущность (строка таблицы)</a:t>
                      </a:r>
                      <a:endParaRPr lang="ru-RU" dirty="0">
                        <a:latin typeface="Times New Roman" panose="02020603050405020304" pitchFamily="18" charset="0"/>
                        <a:cs typeface="Times New Roman" panose="02020603050405020304" pitchFamily="18" charset="0"/>
                      </a:endParaRPr>
                    </a:p>
                  </a:txBody>
                  <a:tcPr/>
                </a:tc>
              </a:tr>
            </a:tbl>
          </a:graphicData>
        </a:graphic>
      </p:graphicFrame>
    </p:spTree>
    <p:extLst>
      <p:ext uri="{BB962C8B-B14F-4D97-AF65-F5344CB8AC3E}">
        <p14:creationId xmlns:p14="http://schemas.microsoft.com/office/powerpoint/2010/main" val="188734829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99008" y="44624"/>
            <a:ext cx="8779134" cy="504056"/>
          </a:xfrm>
        </p:spPr>
        <p:txBody>
          <a:bodyPr>
            <a:normAutofit fontScale="90000"/>
          </a:bodyPr>
          <a:lstStyle/>
          <a:p>
            <a:r>
              <a:rPr lang="ru-RU" sz="2800" b="1" dirty="0">
                <a:latin typeface="Times New Roman" pitchFamily="18" charset="0"/>
                <a:cs typeface="Times New Roman" pitchFamily="18" charset="0"/>
              </a:rPr>
              <a:t>Реляционная </a:t>
            </a:r>
            <a:r>
              <a:rPr lang="ru-RU" sz="2800" b="1" dirty="0" smtClean="0">
                <a:latin typeface="Times New Roman" pitchFamily="18" charset="0"/>
                <a:cs typeface="Times New Roman" pitchFamily="18" charset="0"/>
              </a:rPr>
              <a:t>модель</a:t>
            </a:r>
            <a:r>
              <a:rPr lang="ru-RU" sz="2800" b="1" dirty="0">
                <a:latin typeface="Times New Roman" pitchFamily="18" charset="0"/>
                <a:cs typeface="Times New Roman" pitchFamily="18" charset="0"/>
              </a:rPr>
              <a:t>. Целостность данных.</a:t>
            </a:r>
            <a:endParaRPr lang="ru-RU" sz="2800" b="1" dirty="0"/>
          </a:p>
        </p:txBody>
      </p:sp>
      <p:sp>
        <p:nvSpPr>
          <p:cNvPr id="4" name="TextBox 3"/>
          <p:cNvSpPr txBox="1"/>
          <p:nvPr/>
        </p:nvSpPr>
        <p:spPr>
          <a:xfrm>
            <a:off x="8676456" y="6381328"/>
            <a:ext cx="418704" cy="369332"/>
          </a:xfrm>
          <a:prstGeom prst="rect">
            <a:avLst/>
          </a:prstGeom>
          <a:noFill/>
        </p:spPr>
        <p:txBody>
          <a:bodyPr wrap="none" rtlCol="0">
            <a:spAutoFit/>
          </a:bodyPr>
          <a:lstStyle/>
          <a:p>
            <a:r>
              <a:rPr lang="ru-RU" dirty="0" smtClean="0"/>
              <a:t>47</a:t>
            </a:r>
            <a:endParaRPr lang="ru-RU" dirty="0"/>
          </a:p>
        </p:txBody>
      </p:sp>
      <p:sp>
        <p:nvSpPr>
          <p:cNvPr id="3" name="Прямоугольник 2"/>
          <p:cNvSpPr/>
          <p:nvPr/>
        </p:nvSpPr>
        <p:spPr>
          <a:xfrm>
            <a:off x="323528" y="548680"/>
            <a:ext cx="8503771" cy="3139321"/>
          </a:xfrm>
          <a:prstGeom prst="rect">
            <a:avLst/>
          </a:prstGeom>
        </p:spPr>
        <p:txBody>
          <a:bodyPr wrap="square">
            <a:spAutoFit/>
          </a:bodyPr>
          <a:lstStyle/>
          <a:p>
            <a:pPr algn="ctr"/>
            <a:r>
              <a:rPr lang="ru-RU" b="1" i="1" dirty="0">
                <a:latin typeface="Times New Roman" panose="02020603050405020304" pitchFamily="18" charset="0"/>
                <a:cs typeface="Times New Roman" panose="02020603050405020304" pitchFamily="18" charset="0"/>
              </a:rPr>
              <a:t>Определение</a:t>
            </a:r>
          </a:p>
          <a:p>
            <a:pPr algn="just"/>
            <a:r>
              <a:rPr lang="ru-RU" dirty="0" smtClean="0">
                <a:latin typeface="Times New Roman" panose="02020603050405020304" pitchFamily="18" charset="0"/>
                <a:cs typeface="Times New Roman" panose="02020603050405020304" pitchFamily="18" charset="0"/>
              </a:rPr>
              <a:t>	Целостность </a:t>
            </a:r>
            <a:r>
              <a:rPr lang="ru-RU" dirty="0">
                <a:latin typeface="Times New Roman" panose="02020603050405020304" pitchFamily="18" charset="0"/>
                <a:cs typeface="Times New Roman" panose="02020603050405020304" pitchFamily="18" charset="0"/>
              </a:rPr>
              <a:t>данных (</a:t>
            </a:r>
            <a:r>
              <a:rPr lang="ru-RU" dirty="0" err="1">
                <a:latin typeface="Times New Roman" panose="02020603050405020304" pitchFamily="18" charset="0"/>
                <a:cs typeface="Times New Roman" panose="02020603050405020304" pitchFamily="18" charset="0"/>
              </a:rPr>
              <a:t>data</a:t>
            </a:r>
            <a:r>
              <a:rPr lang="ru-RU" dirty="0">
                <a:latin typeface="Times New Roman" panose="02020603050405020304" pitchFamily="18" charset="0"/>
                <a:cs typeface="Times New Roman" panose="02020603050405020304" pitchFamily="18" charset="0"/>
              </a:rPr>
              <a:t> </a:t>
            </a:r>
            <a:r>
              <a:rPr lang="ru-RU" dirty="0" err="1">
                <a:latin typeface="Times New Roman" panose="02020603050405020304" pitchFamily="18" charset="0"/>
                <a:cs typeface="Times New Roman" panose="02020603050405020304" pitchFamily="18" charset="0"/>
              </a:rPr>
              <a:t>integrity</a:t>
            </a:r>
            <a:r>
              <a:rPr lang="ru-RU" dirty="0">
                <a:latin typeface="Times New Roman" panose="02020603050405020304" pitchFamily="18" charset="0"/>
                <a:cs typeface="Times New Roman" panose="02020603050405020304" pitchFamily="18" charset="0"/>
              </a:rPr>
              <a:t>) – соответствие значений всех данных базы </a:t>
            </a:r>
            <a:r>
              <a:rPr lang="ru-RU" dirty="0" smtClean="0">
                <a:latin typeface="Times New Roman" panose="02020603050405020304" pitchFamily="18" charset="0"/>
                <a:cs typeface="Times New Roman" panose="02020603050405020304" pitchFamily="18" charset="0"/>
              </a:rPr>
              <a:t>данных определенному </a:t>
            </a:r>
            <a:r>
              <a:rPr lang="ru-RU" dirty="0">
                <a:latin typeface="Times New Roman" panose="02020603050405020304" pitchFamily="18" charset="0"/>
                <a:cs typeface="Times New Roman" panose="02020603050405020304" pitchFamily="18" charset="0"/>
              </a:rPr>
              <a:t>непротиворечивому набору правил</a:t>
            </a:r>
            <a:r>
              <a:rPr lang="ru-RU" dirty="0" smtClean="0">
                <a:latin typeface="Times New Roman" panose="02020603050405020304" pitchFamily="18" charset="0"/>
                <a:cs typeface="Times New Roman" panose="02020603050405020304" pitchFamily="18" charset="0"/>
              </a:rPr>
              <a:t>.</a:t>
            </a:r>
          </a:p>
          <a:p>
            <a:pPr algn="just"/>
            <a:endParaRPr lang="ru-RU" dirty="0">
              <a:latin typeface="Times New Roman" panose="02020603050405020304" pitchFamily="18" charset="0"/>
              <a:cs typeface="Times New Roman" panose="02020603050405020304" pitchFamily="18" charset="0"/>
            </a:endParaRPr>
          </a:p>
          <a:p>
            <a:pPr algn="just"/>
            <a:r>
              <a:rPr lang="ru-RU" dirty="0" smtClean="0">
                <a:latin typeface="Times New Roman" panose="02020603050405020304" pitchFamily="18" charset="0"/>
                <a:cs typeface="Times New Roman" panose="02020603050405020304" pitchFamily="18" charset="0"/>
              </a:rPr>
              <a:t>	Можно </a:t>
            </a:r>
            <a:r>
              <a:rPr lang="ru-RU" dirty="0">
                <a:latin typeface="Times New Roman" panose="02020603050405020304" pitchFamily="18" charset="0"/>
                <a:cs typeface="Times New Roman" panose="02020603050405020304" pitchFamily="18" charset="0"/>
              </a:rPr>
              <a:t>выделить три базовых класса правил, призванных </a:t>
            </a:r>
            <a:r>
              <a:rPr lang="ru-RU" dirty="0" smtClean="0">
                <a:latin typeface="Times New Roman" panose="02020603050405020304" pitchFamily="18" charset="0"/>
                <a:cs typeface="Times New Roman" panose="02020603050405020304" pitchFamily="18" charset="0"/>
              </a:rPr>
              <a:t>поддерживать </a:t>
            </a:r>
            <a:r>
              <a:rPr lang="ru-RU" dirty="0">
                <a:latin typeface="Times New Roman" panose="02020603050405020304" pitchFamily="18" charset="0"/>
                <a:cs typeface="Times New Roman" panose="02020603050405020304" pitchFamily="18" charset="0"/>
              </a:rPr>
              <a:t>целостность данных в реляционной БД:</a:t>
            </a:r>
          </a:p>
          <a:p>
            <a:pPr marL="342900" indent="-342900" algn="just">
              <a:buFont typeface="+mj-lt"/>
              <a:buAutoNum type="arabicPeriod"/>
            </a:pPr>
            <a:r>
              <a:rPr lang="ru-RU" dirty="0" smtClean="0">
                <a:latin typeface="Times New Roman" panose="02020603050405020304" pitchFamily="18" charset="0"/>
                <a:cs typeface="Times New Roman" panose="02020603050405020304" pitchFamily="18" charset="0"/>
              </a:rPr>
              <a:t>целостность </a:t>
            </a:r>
            <a:r>
              <a:rPr lang="ru-RU" dirty="0">
                <a:latin typeface="Times New Roman" panose="02020603050405020304" pitchFamily="18" charset="0"/>
                <a:cs typeface="Times New Roman" panose="02020603050405020304" pitchFamily="18" charset="0"/>
              </a:rPr>
              <a:t>доменов;</a:t>
            </a:r>
          </a:p>
          <a:p>
            <a:pPr marL="342900" indent="-342900" algn="just">
              <a:buFont typeface="+mj-lt"/>
              <a:buAutoNum type="arabicPeriod"/>
            </a:pPr>
            <a:r>
              <a:rPr lang="ru-RU" dirty="0" smtClean="0">
                <a:latin typeface="Times New Roman" panose="02020603050405020304" pitchFamily="18" charset="0"/>
                <a:cs typeface="Times New Roman" panose="02020603050405020304" pitchFamily="18" charset="0"/>
              </a:rPr>
              <a:t>целостность </a:t>
            </a:r>
            <a:r>
              <a:rPr lang="ru-RU" dirty="0">
                <a:latin typeface="Times New Roman" panose="02020603050405020304" pitchFamily="18" charset="0"/>
                <a:cs typeface="Times New Roman" panose="02020603050405020304" pitchFamily="18" charset="0"/>
              </a:rPr>
              <a:t>сущностей;</a:t>
            </a:r>
          </a:p>
          <a:p>
            <a:pPr marL="342900" indent="-342900" algn="just">
              <a:buFont typeface="+mj-lt"/>
              <a:buAutoNum type="arabicPeriod"/>
            </a:pPr>
            <a:r>
              <a:rPr lang="ru-RU" dirty="0" smtClean="0">
                <a:latin typeface="Times New Roman" panose="02020603050405020304" pitchFamily="18" charset="0"/>
                <a:cs typeface="Times New Roman" panose="02020603050405020304" pitchFamily="18" charset="0"/>
              </a:rPr>
              <a:t>ссылочная </a:t>
            </a:r>
            <a:r>
              <a:rPr lang="ru-RU" dirty="0">
                <a:latin typeface="Times New Roman" panose="02020603050405020304" pitchFamily="18" charset="0"/>
                <a:cs typeface="Times New Roman" panose="02020603050405020304" pitchFamily="18" charset="0"/>
              </a:rPr>
              <a:t>целостность.</a:t>
            </a:r>
          </a:p>
          <a:p>
            <a:pPr algn="just"/>
            <a:r>
              <a:rPr lang="ru-RU" dirty="0" smtClean="0">
                <a:latin typeface="Times New Roman" panose="02020603050405020304" pitchFamily="18" charset="0"/>
                <a:cs typeface="Times New Roman" panose="02020603050405020304" pitchFamily="18" charset="0"/>
              </a:rPr>
              <a:t>	Кроме </a:t>
            </a:r>
            <a:r>
              <a:rPr lang="ru-RU" dirty="0">
                <a:latin typeface="Times New Roman" panose="02020603050405020304" pitchFamily="18" charset="0"/>
                <a:cs typeface="Times New Roman" panose="02020603050405020304" pitchFamily="18" charset="0"/>
              </a:rPr>
              <a:t>того, существует понятие корпоративной целостности, это </a:t>
            </a:r>
            <a:r>
              <a:rPr lang="ru-RU" dirty="0" smtClean="0">
                <a:latin typeface="Times New Roman" panose="02020603050405020304" pitchFamily="18" charset="0"/>
                <a:cs typeface="Times New Roman" panose="02020603050405020304" pitchFamily="18" charset="0"/>
              </a:rPr>
              <a:t>не что </a:t>
            </a:r>
            <a:r>
              <a:rPr lang="ru-RU" dirty="0">
                <a:latin typeface="Times New Roman" panose="02020603050405020304" pitchFamily="18" charset="0"/>
                <a:cs typeface="Times New Roman" panose="02020603050405020304" pitchFamily="18" charset="0"/>
              </a:rPr>
              <a:t>иное, как реализация в БД бизнес-правил, присущих </a:t>
            </a:r>
            <a:r>
              <a:rPr lang="ru-RU" dirty="0" smtClean="0">
                <a:latin typeface="Times New Roman" panose="02020603050405020304" pitchFamily="18" charset="0"/>
                <a:cs typeface="Times New Roman" panose="02020603050405020304" pitchFamily="18" charset="0"/>
              </a:rPr>
              <a:t>конкретному предприятию</a:t>
            </a:r>
            <a:r>
              <a:rPr lang="ru-RU" dirty="0">
                <a:latin typeface="Times New Roman" panose="02020603050405020304" pitchFamily="18" charset="0"/>
                <a:cs typeface="Times New Roman" panose="02020603050405020304" pitchFamily="18" charset="0"/>
              </a:rPr>
              <a:t>.</a:t>
            </a:r>
          </a:p>
        </p:txBody>
      </p:sp>
      <p:pic>
        <p:nvPicPr>
          <p:cNvPr id="9218" name="Picture 2" descr="https://hr-portal.ru/files/mini/0008215548h-849x565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71800" y="3873022"/>
            <a:ext cx="3998801" cy="26642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952857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99008" y="44624"/>
            <a:ext cx="8779134" cy="720080"/>
          </a:xfrm>
        </p:spPr>
        <p:txBody>
          <a:bodyPr>
            <a:normAutofit fontScale="90000"/>
          </a:bodyPr>
          <a:lstStyle/>
          <a:p>
            <a:r>
              <a:rPr lang="ru-RU" sz="2800" b="1" dirty="0">
                <a:latin typeface="Times New Roman" pitchFamily="18" charset="0"/>
                <a:cs typeface="Times New Roman" pitchFamily="18" charset="0"/>
              </a:rPr>
              <a:t>Реляционная </a:t>
            </a:r>
            <a:r>
              <a:rPr lang="ru-RU" sz="2800" b="1" dirty="0" smtClean="0">
                <a:latin typeface="Times New Roman" pitchFamily="18" charset="0"/>
                <a:cs typeface="Times New Roman" pitchFamily="18" charset="0"/>
              </a:rPr>
              <a:t>модель</a:t>
            </a:r>
            <a:r>
              <a:rPr lang="ru-RU" sz="2800" b="1" dirty="0">
                <a:latin typeface="Times New Roman" pitchFamily="18" charset="0"/>
                <a:cs typeface="Times New Roman" pitchFamily="18" charset="0"/>
              </a:rPr>
              <a:t>. Целостность данных. Целостность </a:t>
            </a:r>
            <a:r>
              <a:rPr lang="ru-RU" sz="2800" b="1" dirty="0" smtClean="0">
                <a:latin typeface="Times New Roman" pitchFamily="18" charset="0"/>
                <a:cs typeface="Times New Roman" pitchFamily="18" charset="0"/>
              </a:rPr>
              <a:t>доменов.</a:t>
            </a:r>
            <a:endParaRPr lang="ru-RU" sz="2800" b="1" dirty="0"/>
          </a:p>
        </p:txBody>
      </p:sp>
      <p:sp>
        <p:nvSpPr>
          <p:cNvPr id="4" name="TextBox 3"/>
          <p:cNvSpPr txBox="1"/>
          <p:nvPr/>
        </p:nvSpPr>
        <p:spPr>
          <a:xfrm>
            <a:off x="8676456" y="6381328"/>
            <a:ext cx="418704" cy="369332"/>
          </a:xfrm>
          <a:prstGeom prst="rect">
            <a:avLst/>
          </a:prstGeom>
          <a:noFill/>
        </p:spPr>
        <p:txBody>
          <a:bodyPr wrap="none" rtlCol="0">
            <a:spAutoFit/>
          </a:bodyPr>
          <a:lstStyle/>
          <a:p>
            <a:r>
              <a:rPr lang="ru-RU" dirty="0" smtClean="0"/>
              <a:t>48</a:t>
            </a:r>
            <a:endParaRPr lang="ru-RU" dirty="0"/>
          </a:p>
        </p:txBody>
      </p:sp>
      <p:sp>
        <p:nvSpPr>
          <p:cNvPr id="3" name="Прямоугольник 2"/>
          <p:cNvSpPr/>
          <p:nvPr/>
        </p:nvSpPr>
        <p:spPr>
          <a:xfrm>
            <a:off x="342887" y="1052736"/>
            <a:ext cx="8503771" cy="2308324"/>
          </a:xfrm>
          <a:prstGeom prst="rect">
            <a:avLst/>
          </a:prstGeom>
        </p:spPr>
        <p:txBody>
          <a:bodyPr wrap="square">
            <a:spAutoFit/>
          </a:bodyPr>
          <a:lstStyle/>
          <a:p>
            <a:pPr algn="just"/>
            <a:r>
              <a:rPr lang="ru-RU" dirty="0" smtClean="0">
                <a:latin typeface="Times New Roman" panose="02020603050405020304" pitchFamily="18" charset="0"/>
                <a:cs typeface="Times New Roman" panose="02020603050405020304" pitchFamily="18" charset="0"/>
              </a:rPr>
              <a:t>	Целостность </a:t>
            </a:r>
            <a:r>
              <a:rPr lang="ru-RU" dirty="0">
                <a:latin typeface="Times New Roman" panose="02020603050405020304" pitchFamily="18" charset="0"/>
                <a:cs typeface="Times New Roman" panose="02020603050405020304" pitchFamily="18" charset="0"/>
              </a:rPr>
              <a:t>доменов поддерживается за счет механизма </a:t>
            </a:r>
            <a:r>
              <a:rPr lang="ru-RU" dirty="0" smtClean="0">
                <a:latin typeface="Times New Roman" panose="02020603050405020304" pitchFamily="18" charset="0"/>
                <a:cs typeface="Times New Roman" panose="02020603050405020304" pitchFamily="18" charset="0"/>
              </a:rPr>
              <a:t>доменных ограничений. Это тот случай</a:t>
            </a:r>
            <a:r>
              <a:rPr lang="ru-RU" dirty="0">
                <a:latin typeface="Times New Roman" panose="02020603050405020304" pitchFamily="18" charset="0"/>
                <a:cs typeface="Times New Roman" panose="02020603050405020304" pitchFamily="18" charset="0"/>
              </a:rPr>
              <a:t>, когда описание домена включает некие логические </a:t>
            </a:r>
            <a:r>
              <a:rPr lang="ru-RU" dirty="0" smtClean="0">
                <a:latin typeface="Times New Roman" panose="02020603050405020304" pitchFamily="18" charset="0"/>
                <a:cs typeface="Times New Roman" panose="02020603050405020304" pitchFamily="18" charset="0"/>
              </a:rPr>
              <a:t>правила, отбраковывающие </a:t>
            </a:r>
            <a:r>
              <a:rPr lang="ru-RU" dirty="0">
                <a:latin typeface="Times New Roman" panose="02020603050405020304" pitchFamily="18" charset="0"/>
                <a:cs typeface="Times New Roman" panose="02020603050405020304" pitchFamily="18" charset="0"/>
              </a:rPr>
              <a:t>некорректные значения, которые так </a:t>
            </a:r>
            <a:r>
              <a:rPr lang="ru-RU" dirty="0" smtClean="0">
                <a:latin typeface="Times New Roman" panose="02020603050405020304" pitchFamily="18" charset="0"/>
                <a:cs typeface="Times New Roman" panose="02020603050405020304" pitchFamily="18" charset="0"/>
              </a:rPr>
              <a:t>настойчиво стремятся </a:t>
            </a:r>
            <a:r>
              <a:rPr lang="ru-RU" dirty="0">
                <a:latin typeface="Times New Roman" panose="02020603050405020304" pitchFamily="18" charset="0"/>
                <a:cs typeface="Times New Roman" panose="02020603050405020304" pitchFamily="18" charset="0"/>
              </a:rPr>
              <a:t>попасть в атрибуты нашей таблицы. В простейшем случае </a:t>
            </a:r>
            <a:r>
              <a:rPr lang="ru-RU" dirty="0" smtClean="0">
                <a:latin typeface="Times New Roman" panose="02020603050405020304" pitchFamily="18" charset="0"/>
                <a:cs typeface="Times New Roman" panose="02020603050405020304" pitchFamily="18" charset="0"/>
              </a:rPr>
              <a:t>допустимые </a:t>
            </a:r>
            <a:r>
              <a:rPr lang="ru-RU" dirty="0">
                <a:latin typeface="Times New Roman" panose="02020603050405020304" pitchFamily="18" charset="0"/>
                <a:cs typeface="Times New Roman" panose="02020603050405020304" pitchFamily="18" charset="0"/>
              </a:rPr>
              <a:t>значения могут быть просто перечислены, например «</a:t>
            </a:r>
            <a:r>
              <a:rPr lang="ru-RU" dirty="0" smtClean="0">
                <a:latin typeface="Times New Roman" panose="02020603050405020304" pitchFamily="18" charset="0"/>
                <a:cs typeface="Times New Roman" panose="02020603050405020304" pitchFamily="18" charset="0"/>
              </a:rPr>
              <a:t>понедельник</a:t>
            </a:r>
            <a:r>
              <a:rPr lang="ru-RU" dirty="0">
                <a:latin typeface="Times New Roman" panose="02020603050405020304" pitchFamily="18" charset="0"/>
                <a:cs typeface="Times New Roman" panose="02020603050405020304" pitchFamily="18" charset="0"/>
              </a:rPr>
              <a:t>», «вторник» и </a:t>
            </a:r>
            <a:r>
              <a:rPr lang="ru-RU" dirty="0" smtClean="0">
                <a:latin typeface="Times New Roman" panose="02020603050405020304" pitchFamily="18" charset="0"/>
                <a:cs typeface="Times New Roman" panose="02020603050405020304" pitchFamily="18" charset="0"/>
              </a:rPr>
              <a:t>т.д</a:t>
            </a:r>
            <a:r>
              <a:rPr lang="ru-RU" dirty="0">
                <a:latin typeface="Times New Roman" panose="02020603050405020304" pitchFamily="18" charset="0"/>
                <a:cs typeface="Times New Roman" panose="02020603050405020304" pitchFamily="18" charset="0"/>
              </a:rPr>
              <a:t>. Может быть объявлен диапазон </a:t>
            </a:r>
            <a:r>
              <a:rPr lang="ru-RU" dirty="0" smtClean="0">
                <a:latin typeface="Times New Roman" panose="02020603050405020304" pitchFamily="18" charset="0"/>
                <a:cs typeface="Times New Roman" panose="02020603050405020304" pitchFamily="18" charset="0"/>
              </a:rPr>
              <a:t>допустимых значений</a:t>
            </a:r>
            <a:r>
              <a:rPr lang="ru-RU" dirty="0">
                <a:latin typeface="Times New Roman" panose="02020603050405020304" pitchFamily="18" charset="0"/>
                <a:cs typeface="Times New Roman" panose="02020603050405020304" pitchFamily="18" charset="0"/>
              </a:rPr>
              <a:t>, например от 2 до 5, если речь идет об оценках учеников. </a:t>
            </a:r>
            <a:r>
              <a:rPr lang="ru-RU" dirty="0" smtClean="0">
                <a:latin typeface="Times New Roman" panose="02020603050405020304" pitchFamily="18" charset="0"/>
                <a:cs typeface="Times New Roman" panose="02020603050405020304" pitchFamily="18" charset="0"/>
              </a:rPr>
              <a:t>Все зависит </a:t>
            </a:r>
            <a:r>
              <a:rPr lang="ru-RU" dirty="0">
                <a:latin typeface="Times New Roman" panose="02020603050405020304" pitchFamily="18" charset="0"/>
                <a:cs typeface="Times New Roman" panose="02020603050405020304" pitchFamily="18" charset="0"/>
              </a:rPr>
              <a:t>от возможностей СУБД, в которой мы создаем наши проекты.</a:t>
            </a:r>
          </a:p>
        </p:txBody>
      </p:sp>
    </p:spTree>
    <p:extLst>
      <p:ext uri="{BB962C8B-B14F-4D97-AF65-F5344CB8AC3E}">
        <p14:creationId xmlns:p14="http://schemas.microsoft.com/office/powerpoint/2010/main" val="145301487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99008" y="44624"/>
            <a:ext cx="8779134" cy="720080"/>
          </a:xfrm>
        </p:spPr>
        <p:txBody>
          <a:bodyPr>
            <a:normAutofit fontScale="90000"/>
          </a:bodyPr>
          <a:lstStyle/>
          <a:p>
            <a:r>
              <a:rPr lang="ru-RU" sz="2800" b="1" dirty="0">
                <a:latin typeface="Times New Roman" pitchFamily="18" charset="0"/>
                <a:cs typeface="Times New Roman" pitchFamily="18" charset="0"/>
              </a:rPr>
              <a:t>Реляционная </a:t>
            </a:r>
            <a:r>
              <a:rPr lang="ru-RU" sz="2800" b="1" dirty="0" smtClean="0">
                <a:latin typeface="Times New Roman" pitchFamily="18" charset="0"/>
                <a:cs typeface="Times New Roman" pitchFamily="18" charset="0"/>
              </a:rPr>
              <a:t>модель</a:t>
            </a:r>
            <a:r>
              <a:rPr lang="ru-RU" sz="2800" b="1" dirty="0">
                <a:latin typeface="Times New Roman" pitchFamily="18" charset="0"/>
                <a:cs typeface="Times New Roman" pitchFamily="18" charset="0"/>
              </a:rPr>
              <a:t>. Целостность данных. Целостность </a:t>
            </a:r>
            <a:r>
              <a:rPr lang="ru-RU" sz="2800" b="1" dirty="0" smtClean="0">
                <a:latin typeface="Times New Roman" pitchFamily="18" charset="0"/>
                <a:cs typeface="Times New Roman" pitchFamily="18" charset="0"/>
              </a:rPr>
              <a:t>доменов.</a:t>
            </a:r>
            <a:endParaRPr lang="ru-RU" sz="2800" b="1" dirty="0"/>
          </a:p>
        </p:txBody>
      </p:sp>
      <p:sp>
        <p:nvSpPr>
          <p:cNvPr id="4" name="TextBox 3"/>
          <p:cNvSpPr txBox="1"/>
          <p:nvPr/>
        </p:nvSpPr>
        <p:spPr>
          <a:xfrm>
            <a:off x="8676456" y="6381328"/>
            <a:ext cx="418704" cy="369332"/>
          </a:xfrm>
          <a:prstGeom prst="rect">
            <a:avLst/>
          </a:prstGeom>
          <a:noFill/>
        </p:spPr>
        <p:txBody>
          <a:bodyPr wrap="none" rtlCol="0">
            <a:spAutoFit/>
          </a:bodyPr>
          <a:lstStyle/>
          <a:p>
            <a:r>
              <a:rPr lang="ru-RU" dirty="0" smtClean="0"/>
              <a:t>49</a:t>
            </a:r>
            <a:endParaRPr lang="ru-RU" dirty="0"/>
          </a:p>
        </p:txBody>
      </p:sp>
      <p:sp>
        <p:nvSpPr>
          <p:cNvPr id="3" name="Прямоугольник 2"/>
          <p:cNvSpPr/>
          <p:nvPr/>
        </p:nvSpPr>
        <p:spPr>
          <a:xfrm>
            <a:off x="342887" y="980728"/>
            <a:ext cx="8503771" cy="3139321"/>
          </a:xfrm>
          <a:prstGeom prst="rect">
            <a:avLst/>
          </a:prstGeom>
        </p:spPr>
        <p:txBody>
          <a:bodyPr wrap="square">
            <a:spAutoFit/>
          </a:bodyPr>
          <a:lstStyle/>
          <a:p>
            <a:pPr algn="just"/>
            <a:r>
              <a:rPr lang="ru-RU" dirty="0">
                <a:latin typeface="Times New Roman" panose="02020603050405020304" pitchFamily="18" charset="0"/>
                <a:cs typeface="Times New Roman" panose="02020603050405020304" pitchFamily="18" charset="0"/>
              </a:rPr>
              <a:t>	Особая роль в поддержании доменной целостности отводится </a:t>
            </a:r>
            <a:r>
              <a:rPr lang="ru-RU" dirty="0" smtClean="0">
                <a:latin typeface="Times New Roman" panose="02020603050405020304" pitchFamily="18" charset="0"/>
                <a:cs typeface="Times New Roman" panose="02020603050405020304" pitchFamily="18" charset="0"/>
              </a:rPr>
              <a:t>особому </a:t>
            </a:r>
            <a:r>
              <a:rPr lang="ru-RU" dirty="0">
                <a:latin typeface="Times New Roman" panose="02020603050405020304" pitchFamily="18" charset="0"/>
                <a:cs typeface="Times New Roman" panose="02020603050405020304" pitchFamily="18" charset="0"/>
              </a:rPr>
              <a:t>определителю NULL. NULL обозначает неопределенность </a:t>
            </a:r>
            <a:r>
              <a:rPr lang="ru-RU" dirty="0" smtClean="0">
                <a:latin typeface="Times New Roman" panose="02020603050405020304" pitchFamily="18" charset="0"/>
                <a:cs typeface="Times New Roman" panose="02020603050405020304" pitchFamily="18" charset="0"/>
              </a:rPr>
              <a:t>или неизвестность</a:t>
            </a:r>
            <a:r>
              <a:rPr lang="ru-RU" dirty="0">
                <a:latin typeface="Times New Roman" panose="02020603050405020304" pitchFamily="18" charset="0"/>
                <a:cs typeface="Times New Roman" panose="02020603050405020304" pitchFamily="18" charset="0"/>
              </a:rPr>
              <a:t>. При проектировании БД разработчики выявляют </a:t>
            </a:r>
            <a:r>
              <a:rPr lang="ru-RU" dirty="0" smtClean="0">
                <a:latin typeface="Times New Roman" panose="02020603050405020304" pitchFamily="18" charset="0"/>
                <a:cs typeface="Times New Roman" panose="02020603050405020304" pitchFamily="18" charset="0"/>
              </a:rPr>
              <a:t>обязательные </a:t>
            </a:r>
            <a:r>
              <a:rPr lang="ru-RU" dirty="0">
                <a:latin typeface="Times New Roman" panose="02020603050405020304" pitchFamily="18" charset="0"/>
                <a:cs typeface="Times New Roman" panose="02020603050405020304" pitchFamily="18" charset="0"/>
              </a:rPr>
              <a:t>атрибуты, без которых работа БД невозможна, и </a:t>
            </a:r>
            <a:r>
              <a:rPr lang="ru-RU" dirty="0" smtClean="0">
                <a:latin typeface="Times New Roman" panose="02020603050405020304" pitchFamily="18" charset="0"/>
                <a:cs typeface="Times New Roman" panose="02020603050405020304" pitchFamily="18" charset="0"/>
              </a:rPr>
              <a:t>атрибуты, к </a:t>
            </a:r>
            <a:r>
              <a:rPr lang="ru-RU" dirty="0">
                <a:latin typeface="Times New Roman" panose="02020603050405020304" pitchFamily="18" charset="0"/>
                <a:cs typeface="Times New Roman" panose="02020603050405020304" pitchFamily="18" charset="0"/>
              </a:rPr>
              <a:t>которым применяются пониженные требования, например </a:t>
            </a:r>
            <a:r>
              <a:rPr lang="ru-RU" dirty="0" smtClean="0">
                <a:latin typeface="Times New Roman" panose="02020603050405020304" pitchFamily="18" charset="0"/>
                <a:cs typeface="Times New Roman" panose="02020603050405020304" pitchFamily="18" charset="0"/>
              </a:rPr>
              <a:t>которые разрешено </a:t>
            </a:r>
            <a:r>
              <a:rPr lang="ru-RU" dirty="0">
                <a:latin typeface="Times New Roman" panose="02020603050405020304" pitchFamily="18" charset="0"/>
                <a:cs typeface="Times New Roman" panose="02020603050405020304" pitchFamily="18" charset="0"/>
              </a:rPr>
              <a:t>заполнить позднее или не трогать вовсе. Допустим, что </a:t>
            </a:r>
            <a:r>
              <a:rPr lang="ru-RU" dirty="0" smtClean="0">
                <a:latin typeface="Times New Roman" panose="02020603050405020304" pitchFamily="18" charset="0"/>
                <a:cs typeface="Times New Roman" panose="02020603050405020304" pitchFamily="18" charset="0"/>
              </a:rPr>
              <a:t>вы вводите </a:t>
            </a:r>
            <a:r>
              <a:rPr lang="ru-RU" dirty="0">
                <a:latin typeface="Times New Roman" panose="02020603050405020304" pitchFamily="18" charset="0"/>
                <a:cs typeface="Times New Roman" panose="02020603050405020304" pitchFamily="18" charset="0"/>
              </a:rPr>
              <a:t>в БД анкетные данные сотрудников и у кого-то из них </a:t>
            </a:r>
            <a:r>
              <a:rPr lang="ru-RU" dirty="0" smtClean="0">
                <a:latin typeface="Times New Roman" panose="02020603050405020304" pitchFamily="18" charset="0"/>
                <a:cs typeface="Times New Roman" panose="02020603050405020304" pitchFamily="18" charset="0"/>
              </a:rPr>
              <a:t>пропущена </a:t>
            </a:r>
            <a:r>
              <a:rPr lang="ru-RU" dirty="0">
                <a:latin typeface="Times New Roman" panose="02020603050405020304" pitchFamily="18" charset="0"/>
                <a:cs typeface="Times New Roman" panose="02020603050405020304" pitchFamily="18" charset="0"/>
              </a:rPr>
              <a:t>дата рождения. Что делать? Поставить дату на глазок? Это </a:t>
            </a:r>
            <a:r>
              <a:rPr lang="ru-RU" dirty="0" smtClean="0">
                <a:latin typeface="Times New Roman" panose="02020603050405020304" pitchFamily="18" charset="0"/>
                <a:cs typeface="Times New Roman" panose="02020603050405020304" pitchFamily="18" charset="0"/>
              </a:rPr>
              <a:t>может привести </a:t>
            </a:r>
            <a:r>
              <a:rPr lang="ru-RU" dirty="0">
                <a:latin typeface="Times New Roman" panose="02020603050405020304" pitchFamily="18" charset="0"/>
                <a:cs typeface="Times New Roman" panose="02020603050405020304" pitchFamily="18" charset="0"/>
              </a:rPr>
              <a:t>к искажению фактов (БД призвана отражать, а не </a:t>
            </a:r>
            <a:r>
              <a:rPr lang="ru-RU" dirty="0" smtClean="0">
                <a:latin typeface="Times New Roman" panose="02020603050405020304" pitchFamily="18" charset="0"/>
                <a:cs typeface="Times New Roman" panose="02020603050405020304" pitchFamily="18" charset="0"/>
              </a:rPr>
              <a:t>искажать объекты </a:t>
            </a:r>
            <a:r>
              <a:rPr lang="ru-RU" dirty="0">
                <a:latin typeface="Times New Roman" panose="02020603050405020304" pitchFamily="18" charset="0"/>
                <a:cs typeface="Times New Roman" panose="02020603050405020304" pitchFamily="18" charset="0"/>
              </a:rPr>
              <a:t>реального мира), и впоследствии отдел кадров отправит </a:t>
            </a:r>
            <a:r>
              <a:rPr lang="ru-RU" dirty="0" smtClean="0">
                <a:latin typeface="Times New Roman" panose="02020603050405020304" pitchFamily="18" charset="0"/>
                <a:cs typeface="Times New Roman" panose="02020603050405020304" pitchFamily="18" charset="0"/>
              </a:rPr>
              <a:t>своего </a:t>
            </a:r>
            <a:r>
              <a:rPr lang="ru-RU" dirty="0">
                <a:latin typeface="Times New Roman" panose="02020603050405020304" pitchFamily="18" charset="0"/>
                <a:cs typeface="Times New Roman" panose="02020603050405020304" pitchFamily="18" charset="0"/>
              </a:rPr>
              <a:t>сотрудника раньше на пенсию. Если система способна понять, </a:t>
            </a:r>
            <a:r>
              <a:rPr lang="ru-RU" dirty="0" smtClean="0">
                <a:latin typeface="Times New Roman" panose="02020603050405020304" pitchFamily="18" charset="0"/>
                <a:cs typeface="Times New Roman" panose="02020603050405020304" pitchFamily="18" charset="0"/>
              </a:rPr>
              <a:t>что ячейка </a:t>
            </a:r>
            <a:r>
              <a:rPr lang="ru-RU" dirty="0">
                <a:latin typeface="Times New Roman" panose="02020603050405020304" pitchFamily="18" charset="0"/>
                <a:cs typeface="Times New Roman" panose="02020603050405020304" pitchFamily="18" charset="0"/>
              </a:rPr>
              <a:t>таблицы хранит не значение, а неопределенность, то можно </a:t>
            </a:r>
            <a:r>
              <a:rPr lang="ru-RU" dirty="0" smtClean="0">
                <a:latin typeface="Times New Roman" panose="02020603050405020304" pitchFamily="18" charset="0"/>
                <a:cs typeface="Times New Roman" panose="02020603050405020304" pitchFamily="18" charset="0"/>
              </a:rPr>
              <a:t>избежать </a:t>
            </a:r>
            <a:r>
              <a:rPr lang="ru-RU" dirty="0">
                <a:latin typeface="Times New Roman" panose="02020603050405020304" pitchFamily="18" charset="0"/>
                <a:cs typeface="Times New Roman" panose="02020603050405020304" pitchFamily="18" charset="0"/>
              </a:rPr>
              <a:t>подобной неприятности.</a:t>
            </a:r>
          </a:p>
        </p:txBody>
      </p:sp>
    </p:spTree>
    <p:extLst>
      <p:ext uri="{BB962C8B-B14F-4D97-AF65-F5344CB8AC3E}">
        <p14:creationId xmlns:p14="http://schemas.microsoft.com/office/powerpoint/2010/main" val="8225508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99008" y="116632"/>
            <a:ext cx="8779134" cy="504056"/>
          </a:xfrm>
        </p:spPr>
        <p:txBody>
          <a:bodyPr>
            <a:normAutofit fontScale="90000"/>
          </a:bodyPr>
          <a:lstStyle/>
          <a:p>
            <a:r>
              <a:rPr lang="ru-RU" sz="2800" b="1" dirty="0">
                <a:latin typeface="Times New Roman" pitchFamily="18" charset="0"/>
                <a:cs typeface="Times New Roman" pitchFamily="18" charset="0"/>
              </a:rPr>
              <a:t>Реляционная </a:t>
            </a:r>
            <a:r>
              <a:rPr lang="ru-RU" sz="2800" b="1" dirty="0" smtClean="0">
                <a:latin typeface="Times New Roman" pitchFamily="18" charset="0"/>
                <a:cs typeface="Times New Roman" pitchFamily="18" charset="0"/>
              </a:rPr>
              <a:t>алгебра. Выборка.</a:t>
            </a:r>
            <a:endParaRPr lang="ru-RU" sz="2800" b="1" dirty="0"/>
          </a:p>
        </p:txBody>
      </p:sp>
      <p:sp>
        <p:nvSpPr>
          <p:cNvPr id="4" name="TextBox 3"/>
          <p:cNvSpPr txBox="1"/>
          <p:nvPr/>
        </p:nvSpPr>
        <p:spPr>
          <a:xfrm>
            <a:off x="8676456" y="6381328"/>
            <a:ext cx="301686" cy="369332"/>
          </a:xfrm>
          <a:prstGeom prst="rect">
            <a:avLst/>
          </a:prstGeom>
          <a:noFill/>
        </p:spPr>
        <p:txBody>
          <a:bodyPr wrap="none" rtlCol="0">
            <a:spAutoFit/>
          </a:bodyPr>
          <a:lstStyle/>
          <a:p>
            <a:r>
              <a:rPr lang="ru-RU" dirty="0" smtClean="0"/>
              <a:t>5</a:t>
            </a:r>
            <a:endParaRPr lang="ru-RU" dirty="0"/>
          </a:p>
        </p:txBody>
      </p:sp>
      <p:sp>
        <p:nvSpPr>
          <p:cNvPr id="3" name="Прямоугольник 2"/>
          <p:cNvSpPr/>
          <p:nvPr/>
        </p:nvSpPr>
        <p:spPr>
          <a:xfrm>
            <a:off x="251520" y="620688"/>
            <a:ext cx="8634288" cy="2308324"/>
          </a:xfrm>
          <a:prstGeom prst="rect">
            <a:avLst/>
          </a:prstGeom>
        </p:spPr>
        <p:txBody>
          <a:bodyPr wrap="square">
            <a:spAutoFit/>
          </a:bodyPr>
          <a:lstStyle/>
          <a:p>
            <a:pPr algn="just"/>
            <a:r>
              <a:rPr lang="ru-RU" dirty="0" smtClean="0">
                <a:latin typeface="Times New Roman" panose="02020603050405020304" pitchFamily="18" charset="0"/>
                <a:cs typeface="Times New Roman" panose="02020603050405020304" pitchFamily="18" charset="0"/>
              </a:rPr>
              <a:t>	Операции </a:t>
            </a:r>
            <a:r>
              <a:rPr lang="ru-RU" dirty="0">
                <a:latin typeface="Times New Roman" panose="02020603050405020304" pitchFamily="18" charset="0"/>
                <a:cs typeface="Times New Roman" panose="02020603050405020304" pitchFamily="18" charset="0"/>
              </a:rPr>
              <a:t>выборки и проекции относятся к классу унарных, так</a:t>
            </a:r>
          </a:p>
          <a:p>
            <a:pPr algn="just"/>
            <a:r>
              <a:rPr lang="ru-RU" dirty="0">
                <a:latin typeface="Times New Roman" panose="02020603050405020304" pitchFamily="18" charset="0"/>
                <a:cs typeface="Times New Roman" panose="02020603050405020304" pitchFamily="18" charset="0"/>
              </a:rPr>
              <a:t>как работают с одним отношением. При осуществлении выборки из исходного множества формируется результирующее </a:t>
            </a:r>
            <a:r>
              <a:rPr lang="ru-RU" dirty="0" smtClean="0">
                <a:latin typeface="Times New Roman" panose="02020603050405020304" pitchFamily="18" charset="0"/>
                <a:cs typeface="Times New Roman" panose="02020603050405020304" pitchFamily="18" charset="0"/>
              </a:rPr>
              <a:t>подмножество, содержащее </a:t>
            </a:r>
            <a:r>
              <a:rPr lang="ru-RU" dirty="0">
                <a:latin typeface="Times New Roman" panose="02020603050405020304" pitchFamily="18" charset="0"/>
                <a:cs typeface="Times New Roman" panose="02020603050405020304" pitchFamily="18" charset="0"/>
              </a:rPr>
              <a:t>только удовлетворяющие определенному условию </a:t>
            </a:r>
            <a:r>
              <a:rPr lang="ru-RU" dirty="0" smtClean="0">
                <a:latin typeface="Times New Roman" panose="02020603050405020304" pitchFamily="18" charset="0"/>
                <a:cs typeface="Times New Roman" panose="02020603050405020304" pitchFamily="18" charset="0"/>
              </a:rPr>
              <a:t>элементы. </a:t>
            </a:r>
          </a:p>
          <a:p>
            <a:pPr algn="just"/>
            <a:r>
              <a:rPr lang="ru-RU" dirty="0" smtClean="0">
                <a:latin typeface="Times New Roman" panose="02020603050405020304" pitchFamily="18" charset="0"/>
                <a:cs typeface="Times New Roman" panose="02020603050405020304" pitchFamily="18" charset="0"/>
              </a:rPr>
              <a:t>	На </a:t>
            </a:r>
            <a:r>
              <a:rPr lang="ru-RU" dirty="0">
                <a:latin typeface="Times New Roman" panose="02020603050405020304" pitchFamily="18" charset="0"/>
                <a:cs typeface="Times New Roman" panose="02020603050405020304" pitchFamily="18" charset="0"/>
              </a:rPr>
              <a:t>языке множеств выборку можно сформулировать следующим </a:t>
            </a:r>
            <a:r>
              <a:rPr lang="ru-RU" dirty="0" smtClean="0">
                <a:latin typeface="Times New Roman" panose="02020603050405020304" pitchFamily="18" charset="0"/>
                <a:cs typeface="Times New Roman" panose="02020603050405020304" pitchFamily="18" charset="0"/>
              </a:rPr>
              <a:t>образом</a:t>
            </a:r>
            <a:r>
              <a:rPr lang="ru-RU" dirty="0">
                <a:latin typeface="Times New Roman" panose="02020603050405020304" pitchFamily="18" charset="0"/>
                <a:cs typeface="Times New Roman" panose="02020603050405020304" pitchFamily="18" charset="0"/>
              </a:rPr>
              <a:t>. Пусть существует предикат выборки F, аргументами </a:t>
            </a:r>
            <a:r>
              <a:rPr lang="ru-RU" dirty="0" smtClean="0">
                <a:latin typeface="Times New Roman" panose="02020603050405020304" pitchFamily="18" charset="0"/>
                <a:cs typeface="Times New Roman" panose="02020603050405020304" pitchFamily="18" charset="0"/>
              </a:rPr>
              <a:t>которого выступают </a:t>
            </a:r>
            <a:r>
              <a:rPr lang="ru-RU" dirty="0">
                <a:latin typeface="Times New Roman" panose="02020603050405020304" pitchFamily="18" charset="0"/>
                <a:cs typeface="Times New Roman" panose="02020603050405020304" pitchFamily="18" charset="0"/>
              </a:rPr>
              <a:t>атрибуты реляционной таблицы, состоящей из </a:t>
            </a:r>
            <a:r>
              <a:rPr lang="ru-RU" dirty="0" smtClean="0">
                <a:latin typeface="Times New Roman" panose="02020603050405020304" pitchFamily="18" charset="0"/>
                <a:cs typeface="Times New Roman" panose="02020603050405020304" pitchFamily="18" charset="0"/>
              </a:rPr>
              <a:t>множества кортежей </a:t>
            </a:r>
            <a:r>
              <a:rPr lang="ru-RU" dirty="0">
                <a:latin typeface="Times New Roman" panose="02020603050405020304" pitchFamily="18" charset="0"/>
                <a:cs typeface="Times New Roman" panose="02020603050405020304" pitchFamily="18" charset="0"/>
              </a:rPr>
              <a:t>R. Результатом выборки окажется подмножество кортежей R</a:t>
            </a:r>
            <a:r>
              <a:rPr lang="ru-RU" dirty="0" smtClean="0">
                <a:latin typeface="Times New Roman" panose="02020603050405020304" pitchFamily="18" charset="0"/>
                <a:cs typeface="Times New Roman" panose="02020603050405020304" pitchFamily="18" charset="0"/>
              </a:rPr>
              <a:t>', для </a:t>
            </a:r>
            <a:r>
              <a:rPr lang="ru-RU" dirty="0">
                <a:latin typeface="Times New Roman" panose="02020603050405020304" pitchFamily="18" charset="0"/>
                <a:cs typeface="Times New Roman" panose="02020603050405020304" pitchFamily="18" charset="0"/>
              </a:rPr>
              <a:t>которых предикат выборки F истинен.</a:t>
            </a:r>
          </a:p>
        </p:txBody>
      </p:sp>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1494" y="3501008"/>
            <a:ext cx="4490604" cy="22322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36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59581" y="4217303"/>
            <a:ext cx="3897588" cy="8716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Прямоугольник 4"/>
          <p:cNvSpPr/>
          <p:nvPr/>
        </p:nvSpPr>
        <p:spPr>
          <a:xfrm>
            <a:off x="2699792" y="6011996"/>
            <a:ext cx="3140796" cy="338554"/>
          </a:xfrm>
          <a:prstGeom prst="rect">
            <a:avLst/>
          </a:prstGeom>
        </p:spPr>
        <p:txBody>
          <a:bodyPr wrap="none">
            <a:spAutoFit/>
          </a:bodyPr>
          <a:lstStyle/>
          <a:p>
            <a:r>
              <a:rPr lang="ru-RU" sz="1600" dirty="0">
                <a:latin typeface="Times New Roman" panose="02020603050405020304" pitchFamily="18" charset="0"/>
                <a:cs typeface="Times New Roman" panose="02020603050405020304" pitchFamily="18" charset="0"/>
              </a:rPr>
              <a:t>Демонстрация операции выборки</a:t>
            </a:r>
          </a:p>
        </p:txBody>
      </p:sp>
      <p:sp>
        <p:nvSpPr>
          <p:cNvPr id="6" name="Прямоугольник 5"/>
          <p:cNvSpPr/>
          <p:nvPr/>
        </p:nvSpPr>
        <p:spPr>
          <a:xfrm>
            <a:off x="1160760" y="3059668"/>
            <a:ext cx="2449581" cy="338554"/>
          </a:xfrm>
          <a:prstGeom prst="rect">
            <a:avLst/>
          </a:prstGeom>
        </p:spPr>
        <p:txBody>
          <a:bodyPr wrap="none">
            <a:spAutoFit/>
          </a:bodyPr>
          <a:lstStyle/>
          <a:p>
            <a:r>
              <a:rPr lang="en-US" sz="1600" b="1" i="1" dirty="0">
                <a:latin typeface="Times New Roman" panose="02020603050405020304" pitchFamily="18" charset="0"/>
                <a:cs typeface="Times New Roman" panose="02020603050405020304" pitchFamily="18" charset="0"/>
              </a:rPr>
              <a:t>R </a:t>
            </a:r>
            <a:r>
              <a:rPr lang="en-US" sz="1600" b="1" dirty="0">
                <a:latin typeface="Times New Roman" panose="02020603050405020304" pitchFamily="18" charset="0"/>
                <a:cs typeface="Times New Roman" panose="02020603050405020304" pitchFamily="18" charset="0"/>
              </a:rPr>
              <a:t>– </a:t>
            </a:r>
            <a:r>
              <a:rPr lang="ru-RU" sz="1600" b="1" dirty="0">
                <a:latin typeface="Times New Roman" panose="02020603050405020304" pitchFamily="18" charset="0"/>
                <a:cs typeface="Times New Roman" panose="02020603050405020304" pitchFamily="18" charset="0"/>
              </a:rPr>
              <a:t>таблица «Студенты»</a:t>
            </a:r>
            <a:endParaRPr lang="ru-RU" sz="1600" dirty="0">
              <a:latin typeface="Times New Roman" panose="02020603050405020304" pitchFamily="18" charset="0"/>
              <a:cs typeface="Times New Roman" panose="02020603050405020304" pitchFamily="18" charset="0"/>
            </a:endParaRPr>
          </a:p>
        </p:txBody>
      </p:sp>
      <p:sp>
        <p:nvSpPr>
          <p:cNvPr id="7" name="Прямоугольник 6"/>
          <p:cNvSpPr/>
          <p:nvPr/>
        </p:nvSpPr>
        <p:spPr>
          <a:xfrm>
            <a:off x="4977366" y="3790208"/>
            <a:ext cx="3673313" cy="338554"/>
          </a:xfrm>
          <a:prstGeom prst="rect">
            <a:avLst/>
          </a:prstGeom>
        </p:spPr>
        <p:txBody>
          <a:bodyPr wrap="none">
            <a:spAutoFit/>
          </a:bodyPr>
          <a:lstStyle/>
          <a:p>
            <a:r>
              <a:rPr lang="ru-RU" sz="1600" b="1" i="1" dirty="0">
                <a:latin typeface="Times New Roman" panose="02020603050405020304" pitchFamily="18" charset="0"/>
                <a:cs typeface="Times New Roman" panose="02020603050405020304" pitchFamily="18" charset="0"/>
              </a:rPr>
              <a:t>R' </a:t>
            </a:r>
            <a:r>
              <a:rPr lang="ru-RU" sz="1600" b="1" dirty="0">
                <a:latin typeface="Times New Roman" panose="02020603050405020304" pitchFamily="18" charset="0"/>
                <a:cs typeface="Times New Roman" panose="02020603050405020304" pitchFamily="18" charset="0"/>
              </a:rPr>
              <a:t>– выборка из таблицы «Студенты»</a:t>
            </a:r>
            <a:endParaRPr lang="ru-RU" sz="1600" dirty="0">
              <a:latin typeface="Times New Roman" panose="02020603050405020304" pitchFamily="18" charset="0"/>
              <a:cs typeface="Times New Roman" panose="02020603050405020304" pitchFamily="18" charset="0"/>
            </a:endParaRPr>
          </a:p>
        </p:txBody>
      </p:sp>
      <p:sp>
        <p:nvSpPr>
          <p:cNvPr id="8" name="Стрелка вправо 7"/>
          <p:cNvSpPr/>
          <p:nvPr/>
        </p:nvSpPr>
        <p:spPr>
          <a:xfrm>
            <a:off x="4670377" y="4410820"/>
            <a:ext cx="489204"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290249479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99008" y="44624"/>
            <a:ext cx="8779134" cy="720080"/>
          </a:xfrm>
        </p:spPr>
        <p:txBody>
          <a:bodyPr>
            <a:normAutofit fontScale="90000"/>
          </a:bodyPr>
          <a:lstStyle/>
          <a:p>
            <a:r>
              <a:rPr lang="ru-RU" sz="2800" b="1" dirty="0">
                <a:latin typeface="Times New Roman" pitchFamily="18" charset="0"/>
                <a:cs typeface="Times New Roman" pitchFamily="18" charset="0"/>
              </a:rPr>
              <a:t>Реляционная </a:t>
            </a:r>
            <a:r>
              <a:rPr lang="ru-RU" sz="2800" b="1" dirty="0" smtClean="0">
                <a:latin typeface="Times New Roman" pitchFamily="18" charset="0"/>
                <a:cs typeface="Times New Roman" pitchFamily="18" charset="0"/>
              </a:rPr>
              <a:t>модель</a:t>
            </a:r>
            <a:r>
              <a:rPr lang="ru-RU" sz="2800" b="1" dirty="0">
                <a:latin typeface="Times New Roman" pitchFamily="18" charset="0"/>
                <a:cs typeface="Times New Roman" pitchFamily="18" charset="0"/>
              </a:rPr>
              <a:t>. Целостность данных. Целостность </a:t>
            </a:r>
            <a:r>
              <a:rPr lang="ru-RU" sz="2800" b="1" dirty="0" smtClean="0">
                <a:latin typeface="Times New Roman" pitchFamily="18" charset="0"/>
                <a:cs typeface="Times New Roman" pitchFamily="18" charset="0"/>
              </a:rPr>
              <a:t>доменов.</a:t>
            </a:r>
            <a:endParaRPr lang="ru-RU" sz="2800" b="1" dirty="0"/>
          </a:p>
        </p:txBody>
      </p:sp>
      <p:sp>
        <p:nvSpPr>
          <p:cNvPr id="4" name="TextBox 3"/>
          <p:cNvSpPr txBox="1"/>
          <p:nvPr/>
        </p:nvSpPr>
        <p:spPr>
          <a:xfrm>
            <a:off x="8676456" y="6381328"/>
            <a:ext cx="418704" cy="369332"/>
          </a:xfrm>
          <a:prstGeom prst="rect">
            <a:avLst/>
          </a:prstGeom>
          <a:noFill/>
        </p:spPr>
        <p:txBody>
          <a:bodyPr wrap="none" rtlCol="0">
            <a:spAutoFit/>
          </a:bodyPr>
          <a:lstStyle/>
          <a:p>
            <a:r>
              <a:rPr lang="ru-RU" dirty="0" smtClean="0"/>
              <a:t>50</a:t>
            </a:r>
            <a:endParaRPr lang="ru-RU" dirty="0"/>
          </a:p>
        </p:txBody>
      </p:sp>
      <p:sp>
        <p:nvSpPr>
          <p:cNvPr id="3" name="Прямоугольник 2"/>
          <p:cNvSpPr/>
          <p:nvPr/>
        </p:nvSpPr>
        <p:spPr>
          <a:xfrm>
            <a:off x="179513" y="836712"/>
            <a:ext cx="8667146" cy="2862322"/>
          </a:xfrm>
          <a:prstGeom prst="rect">
            <a:avLst/>
          </a:prstGeom>
        </p:spPr>
        <p:txBody>
          <a:bodyPr wrap="square">
            <a:spAutoFit/>
          </a:bodyPr>
          <a:lstStyle/>
          <a:p>
            <a:pPr algn="just"/>
            <a:r>
              <a:rPr lang="ru-RU" dirty="0" smtClean="0">
                <a:latin typeface="Times New Roman" panose="02020603050405020304" pitchFamily="18" charset="0"/>
                <a:cs typeface="Times New Roman" panose="02020603050405020304" pitchFamily="18" charset="0"/>
              </a:rPr>
              <a:t>	Определитель </a:t>
            </a:r>
            <a:r>
              <a:rPr lang="ru-RU" dirty="0">
                <a:latin typeface="Times New Roman" panose="02020603050405020304" pitchFamily="18" charset="0"/>
                <a:cs typeface="Times New Roman" panose="02020603050405020304" pitchFamily="18" charset="0"/>
              </a:rPr>
              <a:t>NULL может оказаться полезен при организации </a:t>
            </a:r>
            <a:r>
              <a:rPr lang="ru-RU" dirty="0" smtClean="0">
                <a:latin typeface="Times New Roman" panose="02020603050405020304" pitchFamily="18" charset="0"/>
                <a:cs typeface="Times New Roman" panose="02020603050405020304" pitchFamily="18" charset="0"/>
              </a:rPr>
              <a:t>связи между </a:t>
            </a:r>
            <a:r>
              <a:rPr lang="ru-RU" dirty="0">
                <a:latin typeface="Times New Roman" panose="02020603050405020304" pitchFamily="18" charset="0"/>
                <a:cs typeface="Times New Roman" panose="02020603050405020304" pitchFamily="18" charset="0"/>
              </a:rPr>
              <a:t>таблицами, если поле внешнего ключа допускает </a:t>
            </a:r>
            <a:r>
              <a:rPr lang="ru-RU" dirty="0" smtClean="0">
                <a:latin typeface="Times New Roman" panose="02020603050405020304" pitchFamily="18" charset="0"/>
                <a:cs typeface="Times New Roman" panose="02020603050405020304" pitchFamily="18" charset="0"/>
              </a:rPr>
              <a:t>неопределенное </a:t>
            </a:r>
            <a:r>
              <a:rPr lang="ru-RU" dirty="0">
                <a:latin typeface="Times New Roman" panose="02020603050405020304" pitchFamily="18" charset="0"/>
                <a:cs typeface="Times New Roman" panose="02020603050405020304" pitchFamily="18" charset="0"/>
              </a:rPr>
              <a:t>значение, то это служит признаком, что связь необязательна.</a:t>
            </a:r>
          </a:p>
          <a:p>
            <a:pPr algn="ctr"/>
            <a:r>
              <a:rPr lang="ru-RU" b="1" i="1" dirty="0" smtClean="0">
                <a:latin typeface="Times New Roman" panose="02020603050405020304" pitchFamily="18" charset="0"/>
                <a:cs typeface="Times New Roman" panose="02020603050405020304" pitchFamily="18" charset="0"/>
              </a:rPr>
              <a:t>Замечание</a:t>
            </a:r>
            <a:endParaRPr lang="ru-RU" b="1" i="1" dirty="0">
              <a:latin typeface="Times New Roman" panose="02020603050405020304" pitchFamily="18" charset="0"/>
              <a:cs typeface="Times New Roman" panose="02020603050405020304" pitchFamily="18" charset="0"/>
            </a:endParaRPr>
          </a:p>
          <a:p>
            <a:pPr algn="just"/>
            <a:r>
              <a:rPr lang="ru-RU" dirty="0" smtClean="0">
                <a:latin typeface="Times New Roman" panose="02020603050405020304" pitchFamily="18" charset="0"/>
                <a:cs typeface="Times New Roman" panose="02020603050405020304" pitchFamily="18" charset="0"/>
              </a:rPr>
              <a:t>	Определитель </a:t>
            </a:r>
            <a:r>
              <a:rPr lang="ru-RU" dirty="0">
                <a:latin typeface="Times New Roman" panose="02020603050405020304" pitchFamily="18" charset="0"/>
                <a:cs typeface="Times New Roman" panose="02020603050405020304" pitchFamily="18" charset="0"/>
              </a:rPr>
              <a:t>NULL – это ни в коем случае не аналог значения 0 или, </a:t>
            </a:r>
            <a:r>
              <a:rPr lang="ru-RU" dirty="0" smtClean="0">
                <a:latin typeface="Times New Roman" panose="02020603050405020304" pitchFamily="18" charset="0"/>
                <a:cs typeface="Times New Roman" panose="02020603050405020304" pitchFamily="18" charset="0"/>
              </a:rPr>
              <a:t>например, текстовой </a:t>
            </a:r>
            <a:r>
              <a:rPr lang="ru-RU" dirty="0">
                <a:latin typeface="Times New Roman" panose="02020603050405020304" pitchFamily="18" charset="0"/>
                <a:cs typeface="Times New Roman" panose="02020603050405020304" pitchFamily="18" charset="0"/>
              </a:rPr>
              <a:t>строки, заполненной пробелами! У него иная задача, NULL </a:t>
            </a:r>
            <a:r>
              <a:rPr lang="ru-RU" dirty="0" smtClean="0">
                <a:latin typeface="Times New Roman" panose="02020603050405020304" pitchFamily="18" charset="0"/>
                <a:cs typeface="Times New Roman" panose="02020603050405020304" pitchFamily="18" charset="0"/>
              </a:rPr>
              <a:t>указывает программисту</a:t>
            </a:r>
            <a:r>
              <a:rPr lang="ru-RU" dirty="0">
                <a:latin typeface="Times New Roman" panose="02020603050405020304" pitchFamily="18" charset="0"/>
                <a:cs typeface="Times New Roman" panose="02020603050405020304" pitchFamily="18" charset="0"/>
              </a:rPr>
              <a:t>, что значение атрибута таблицы не определено или </a:t>
            </a:r>
            <a:r>
              <a:rPr lang="ru-RU" dirty="0" smtClean="0">
                <a:latin typeface="Times New Roman" panose="02020603050405020304" pitchFamily="18" charset="0"/>
                <a:cs typeface="Times New Roman" panose="02020603050405020304" pitchFamily="18" charset="0"/>
              </a:rPr>
              <a:t>неизвестно. Благодаря </a:t>
            </a:r>
            <a:r>
              <a:rPr lang="ru-RU" dirty="0">
                <a:latin typeface="Times New Roman" panose="02020603050405020304" pitchFamily="18" charset="0"/>
                <a:cs typeface="Times New Roman" panose="02020603050405020304" pitchFamily="18" charset="0"/>
              </a:rPr>
              <a:t>определителю NULL базы данных работают в </a:t>
            </a:r>
            <a:r>
              <a:rPr lang="ru-RU" dirty="0" smtClean="0">
                <a:latin typeface="Times New Roman" panose="02020603050405020304" pitchFamily="18" charset="0"/>
                <a:cs typeface="Times New Roman" panose="02020603050405020304" pitchFamily="18" charset="0"/>
              </a:rPr>
              <a:t>трехзначной логике</a:t>
            </a:r>
            <a:r>
              <a:rPr lang="ru-RU" dirty="0">
                <a:latin typeface="Times New Roman" panose="02020603050405020304" pitchFamily="18" charset="0"/>
                <a:cs typeface="Times New Roman" panose="02020603050405020304" pitchFamily="18" charset="0"/>
              </a:rPr>
              <a:t>. Поэтому в БД к известным каждому программисту </a:t>
            </a:r>
            <a:r>
              <a:rPr lang="ru-RU" dirty="0" smtClean="0">
                <a:latin typeface="Times New Roman" panose="02020603050405020304" pitchFamily="18" charset="0"/>
                <a:cs typeface="Times New Roman" panose="02020603050405020304" pitchFamily="18" charset="0"/>
              </a:rPr>
              <a:t>значениям TRUE </a:t>
            </a:r>
            <a:r>
              <a:rPr lang="ru-RU" dirty="0">
                <a:latin typeface="Times New Roman" panose="02020603050405020304" pitchFamily="18" charset="0"/>
                <a:cs typeface="Times New Roman" panose="02020603050405020304" pitchFamily="18" charset="0"/>
              </a:rPr>
              <a:t>(истина) и FALSE (ложь) добавляется NULL (неопределенность).</a:t>
            </a:r>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3691184"/>
            <a:ext cx="5334185" cy="18970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4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55776" y="5613794"/>
            <a:ext cx="5974594" cy="11368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4775939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99008" y="44624"/>
            <a:ext cx="8779134" cy="720080"/>
          </a:xfrm>
        </p:spPr>
        <p:txBody>
          <a:bodyPr>
            <a:normAutofit fontScale="90000"/>
          </a:bodyPr>
          <a:lstStyle/>
          <a:p>
            <a:r>
              <a:rPr lang="ru-RU" sz="2800" b="1" dirty="0">
                <a:latin typeface="Times New Roman" pitchFamily="18" charset="0"/>
                <a:cs typeface="Times New Roman" pitchFamily="18" charset="0"/>
              </a:rPr>
              <a:t>Реляционная </a:t>
            </a:r>
            <a:r>
              <a:rPr lang="ru-RU" sz="2800" b="1" dirty="0" smtClean="0">
                <a:latin typeface="Times New Roman" pitchFamily="18" charset="0"/>
                <a:cs typeface="Times New Roman" pitchFamily="18" charset="0"/>
              </a:rPr>
              <a:t>модель</a:t>
            </a:r>
            <a:r>
              <a:rPr lang="ru-RU" sz="2800" b="1" dirty="0">
                <a:latin typeface="Times New Roman" pitchFamily="18" charset="0"/>
                <a:cs typeface="Times New Roman" pitchFamily="18" charset="0"/>
              </a:rPr>
              <a:t>. Целостность данных. Целостность </a:t>
            </a:r>
            <a:r>
              <a:rPr lang="ru-RU" sz="2800" b="1" dirty="0" smtClean="0">
                <a:latin typeface="Times New Roman" pitchFamily="18" charset="0"/>
                <a:cs typeface="Times New Roman" pitchFamily="18" charset="0"/>
              </a:rPr>
              <a:t>сущностей.</a:t>
            </a:r>
            <a:endParaRPr lang="ru-RU" sz="2800" b="1" dirty="0"/>
          </a:p>
        </p:txBody>
      </p:sp>
      <p:sp>
        <p:nvSpPr>
          <p:cNvPr id="4" name="TextBox 3"/>
          <p:cNvSpPr txBox="1"/>
          <p:nvPr/>
        </p:nvSpPr>
        <p:spPr>
          <a:xfrm>
            <a:off x="8676456" y="6381328"/>
            <a:ext cx="418704" cy="369332"/>
          </a:xfrm>
          <a:prstGeom prst="rect">
            <a:avLst/>
          </a:prstGeom>
          <a:noFill/>
        </p:spPr>
        <p:txBody>
          <a:bodyPr wrap="none" rtlCol="0">
            <a:spAutoFit/>
          </a:bodyPr>
          <a:lstStyle/>
          <a:p>
            <a:r>
              <a:rPr lang="ru-RU" dirty="0" smtClean="0"/>
              <a:t>51</a:t>
            </a:r>
            <a:endParaRPr lang="ru-RU" dirty="0"/>
          </a:p>
        </p:txBody>
      </p:sp>
      <p:sp>
        <p:nvSpPr>
          <p:cNvPr id="3" name="Прямоугольник 2"/>
          <p:cNvSpPr/>
          <p:nvPr/>
        </p:nvSpPr>
        <p:spPr>
          <a:xfrm>
            <a:off x="342887" y="1052736"/>
            <a:ext cx="8503771" cy="4524315"/>
          </a:xfrm>
          <a:prstGeom prst="rect">
            <a:avLst/>
          </a:prstGeom>
        </p:spPr>
        <p:txBody>
          <a:bodyPr wrap="square">
            <a:spAutoFit/>
          </a:bodyPr>
          <a:lstStyle/>
          <a:p>
            <a:pPr algn="just"/>
            <a:r>
              <a:rPr lang="ru-RU" dirty="0">
                <a:latin typeface="Times New Roman" panose="02020603050405020304" pitchFamily="18" charset="0"/>
                <a:cs typeface="Times New Roman" panose="02020603050405020304" pitchFamily="18" charset="0"/>
              </a:rPr>
              <a:t>	Ни один из столбцов, входящих в состав первичного ключа, не должен </a:t>
            </a:r>
            <a:r>
              <a:rPr lang="ru-RU" dirty="0" smtClean="0">
                <a:latin typeface="Times New Roman" panose="02020603050405020304" pitchFamily="18" charset="0"/>
                <a:cs typeface="Times New Roman" panose="02020603050405020304" pitchFamily="18" charset="0"/>
              </a:rPr>
              <a:t>допускать ввода </a:t>
            </a:r>
            <a:r>
              <a:rPr lang="ru-RU" dirty="0">
                <a:latin typeface="Times New Roman" panose="02020603050405020304" pitchFamily="18" charset="0"/>
                <a:cs typeface="Times New Roman" panose="02020603050405020304" pitchFamily="18" charset="0"/>
              </a:rPr>
              <a:t>определителя NULL</a:t>
            </a:r>
            <a:r>
              <a:rPr lang="ru-RU" dirty="0" smtClean="0">
                <a:latin typeface="Times New Roman" panose="02020603050405020304" pitchFamily="18" charset="0"/>
                <a:cs typeface="Times New Roman" panose="02020603050405020304" pitchFamily="18" charset="0"/>
              </a:rPr>
              <a:t>!</a:t>
            </a:r>
          </a:p>
          <a:p>
            <a:pPr algn="just"/>
            <a:endParaRPr lang="ru-RU" dirty="0">
              <a:latin typeface="Times New Roman" panose="02020603050405020304" pitchFamily="18" charset="0"/>
              <a:cs typeface="Times New Roman" panose="02020603050405020304" pitchFamily="18" charset="0"/>
            </a:endParaRPr>
          </a:p>
          <a:p>
            <a:pPr algn="just"/>
            <a:r>
              <a:rPr lang="ru-RU" dirty="0" smtClean="0">
                <a:latin typeface="Times New Roman" panose="02020603050405020304" pitchFamily="18" charset="0"/>
                <a:cs typeface="Times New Roman" panose="02020603050405020304" pitchFamily="18" charset="0"/>
              </a:rPr>
              <a:t>	Помимо </a:t>
            </a:r>
            <a:r>
              <a:rPr lang="ru-RU" dirty="0">
                <a:latin typeface="Times New Roman" panose="02020603050405020304" pitchFamily="18" charset="0"/>
                <a:cs typeface="Times New Roman" panose="02020603050405020304" pitchFamily="18" charset="0"/>
              </a:rPr>
              <a:t>поддержания корректности первичного ключа, целостность сущностей в состоянии обеспечить широкий спектр дополнительных сервисных возможностей. Их перечень определяется профессионализмом разработчика базы данных. Например, было бы хорошо </a:t>
            </a:r>
            <a:r>
              <a:rPr lang="ru-RU" dirty="0" smtClean="0">
                <a:latin typeface="Times New Roman" panose="02020603050405020304" pitchFamily="18" charset="0"/>
                <a:cs typeface="Times New Roman" panose="02020603050405020304" pitchFamily="18" charset="0"/>
              </a:rPr>
              <a:t>научить БД </a:t>
            </a:r>
            <a:r>
              <a:rPr lang="ru-RU" dirty="0">
                <a:latin typeface="Times New Roman" panose="02020603050405020304" pitchFamily="18" charset="0"/>
                <a:cs typeface="Times New Roman" panose="02020603050405020304" pitchFamily="18" charset="0"/>
              </a:rPr>
              <a:t>контролировать непротиворечивость значения, вводимого в </a:t>
            </a:r>
            <a:r>
              <a:rPr lang="ru-RU" dirty="0" smtClean="0">
                <a:latin typeface="Times New Roman" panose="02020603050405020304" pitchFamily="18" charset="0"/>
                <a:cs typeface="Times New Roman" panose="02020603050405020304" pitchFamily="18" charset="0"/>
              </a:rPr>
              <a:t>атрибут</a:t>
            </a:r>
            <a:r>
              <a:rPr lang="ru-RU" dirty="0">
                <a:latin typeface="Times New Roman" panose="02020603050405020304" pitchFamily="18" charset="0"/>
                <a:cs typeface="Times New Roman" panose="02020603050405020304" pitchFamily="18" charset="0"/>
              </a:rPr>
              <a:t>, на основе значений, имеющихся в других атрибутах таблицы </a:t>
            </a:r>
            <a:r>
              <a:rPr lang="ru-RU" dirty="0" smtClean="0">
                <a:latin typeface="Times New Roman" panose="02020603050405020304" pitchFamily="18" charset="0"/>
                <a:cs typeface="Times New Roman" panose="02020603050405020304" pitchFamily="18" charset="0"/>
              </a:rPr>
              <a:t>или даже </a:t>
            </a:r>
            <a:r>
              <a:rPr lang="ru-RU" dirty="0">
                <a:latin typeface="Times New Roman" panose="02020603050405020304" pitchFamily="18" charset="0"/>
                <a:cs typeface="Times New Roman" panose="02020603050405020304" pitchFamily="18" charset="0"/>
              </a:rPr>
              <a:t>в атрибутах других таблиц. </a:t>
            </a:r>
            <a:endParaRPr lang="ru-RU" dirty="0" smtClean="0">
              <a:latin typeface="Times New Roman" panose="02020603050405020304" pitchFamily="18" charset="0"/>
              <a:cs typeface="Times New Roman" panose="02020603050405020304" pitchFamily="18" charset="0"/>
            </a:endParaRPr>
          </a:p>
          <a:p>
            <a:pPr algn="just"/>
            <a:r>
              <a:rPr lang="ru-RU" dirty="0">
                <a:latin typeface="Times New Roman" panose="02020603050405020304" pitchFamily="18" charset="0"/>
                <a:cs typeface="Times New Roman" panose="02020603050405020304" pitchFamily="18" charset="0"/>
              </a:rPr>
              <a:t>	</a:t>
            </a:r>
            <a:r>
              <a:rPr lang="ru-RU" b="1" i="1" dirty="0" smtClean="0">
                <a:latin typeface="Times New Roman" panose="02020603050405020304" pitchFamily="18" charset="0"/>
                <a:cs typeface="Times New Roman" panose="02020603050405020304" pitchFamily="18" charset="0"/>
              </a:rPr>
              <a:t>База </a:t>
            </a:r>
            <a:r>
              <a:rPr lang="ru-RU" b="1" i="1" dirty="0">
                <a:latin typeface="Times New Roman" panose="02020603050405020304" pitchFamily="18" charset="0"/>
                <a:cs typeface="Times New Roman" panose="02020603050405020304" pitchFamily="18" charset="0"/>
              </a:rPr>
              <a:t>данных железнодорожной </a:t>
            </a:r>
            <a:r>
              <a:rPr lang="ru-RU" b="1" i="1" dirty="0" smtClean="0">
                <a:latin typeface="Times New Roman" panose="02020603050405020304" pitchFamily="18" charset="0"/>
                <a:cs typeface="Times New Roman" panose="02020603050405020304" pitchFamily="18" charset="0"/>
              </a:rPr>
              <a:t>кассы </a:t>
            </a:r>
            <a:r>
              <a:rPr lang="ru-RU" dirty="0" smtClean="0">
                <a:latin typeface="Times New Roman" panose="02020603050405020304" pitchFamily="18" charset="0"/>
                <a:cs typeface="Times New Roman" panose="02020603050405020304" pitchFamily="18" charset="0"/>
              </a:rPr>
              <a:t>обязана </a:t>
            </a:r>
            <a:r>
              <a:rPr lang="ru-RU" dirty="0">
                <a:latin typeface="Times New Roman" panose="02020603050405020304" pitchFamily="18" charset="0"/>
                <a:cs typeface="Times New Roman" panose="02020603050405020304" pitchFamily="18" charset="0"/>
              </a:rPr>
              <a:t>уведомить оператора, что пассажир покупает на свое имя </a:t>
            </a:r>
            <a:r>
              <a:rPr lang="ru-RU" dirty="0" smtClean="0">
                <a:latin typeface="Times New Roman" panose="02020603050405020304" pitchFamily="18" charset="0"/>
                <a:cs typeface="Times New Roman" panose="02020603050405020304" pitchFamily="18" charset="0"/>
              </a:rPr>
              <a:t>два билета </a:t>
            </a:r>
            <a:r>
              <a:rPr lang="ru-RU" dirty="0">
                <a:latin typeface="Times New Roman" panose="02020603050405020304" pitchFamily="18" charset="0"/>
                <a:cs typeface="Times New Roman" panose="02020603050405020304" pitchFamily="18" charset="0"/>
              </a:rPr>
              <a:t>в абсолютно противоположных направлениях на одно и то </a:t>
            </a:r>
            <a:r>
              <a:rPr lang="ru-RU" dirty="0" smtClean="0">
                <a:latin typeface="Times New Roman" panose="02020603050405020304" pitchFamily="18" charset="0"/>
                <a:cs typeface="Times New Roman" panose="02020603050405020304" pitchFamily="18" charset="0"/>
              </a:rPr>
              <a:t>же время</a:t>
            </a:r>
            <a:r>
              <a:rPr lang="ru-RU" dirty="0">
                <a:latin typeface="Times New Roman" panose="02020603050405020304" pitchFamily="18" charset="0"/>
                <a:cs typeface="Times New Roman" panose="02020603050405020304" pitchFamily="18" charset="0"/>
              </a:rPr>
              <a:t>. </a:t>
            </a:r>
            <a:endParaRPr lang="ru-RU" dirty="0" smtClean="0">
              <a:latin typeface="Times New Roman" panose="02020603050405020304" pitchFamily="18" charset="0"/>
              <a:cs typeface="Times New Roman" panose="02020603050405020304" pitchFamily="18" charset="0"/>
            </a:endParaRPr>
          </a:p>
          <a:p>
            <a:pPr algn="just"/>
            <a:r>
              <a:rPr lang="ru-RU" dirty="0">
                <a:latin typeface="Times New Roman" panose="02020603050405020304" pitchFamily="18" charset="0"/>
                <a:cs typeface="Times New Roman" panose="02020603050405020304" pitchFamily="18" charset="0"/>
              </a:rPr>
              <a:t>	</a:t>
            </a:r>
            <a:r>
              <a:rPr lang="ru-RU" b="1" i="1" dirty="0" smtClean="0">
                <a:latin typeface="Times New Roman" panose="02020603050405020304" pitchFamily="18" charset="0"/>
                <a:cs typeface="Times New Roman" panose="02020603050405020304" pitchFamily="18" charset="0"/>
              </a:rPr>
              <a:t>База </a:t>
            </a:r>
            <a:r>
              <a:rPr lang="ru-RU" b="1" i="1" dirty="0">
                <a:latin typeface="Times New Roman" panose="02020603050405020304" pitchFamily="18" charset="0"/>
                <a:cs typeface="Times New Roman" panose="02020603050405020304" pitchFamily="18" charset="0"/>
              </a:rPr>
              <a:t>данных отдела кадров металлургического завода </a:t>
            </a:r>
            <a:r>
              <a:rPr lang="ru-RU" dirty="0">
                <a:latin typeface="Times New Roman" panose="02020603050405020304" pitchFamily="18" charset="0"/>
                <a:cs typeface="Times New Roman" panose="02020603050405020304" pitchFamily="18" charset="0"/>
              </a:rPr>
              <a:t>не </a:t>
            </a:r>
            <a:r>
              <a:rPr lang="ru-RU" dirty="0" smtClean="0">
                <a:latin typeface="Times New Roman" panose="02020603050405020304" pitchFamily="18" charset="0"/>
                <a:cs typeface="Times New Roman" panose="02020603050405020304" pitchFamily="18" charset="0"/>
              </a:rPr>
              <a:t>должна пропустить </a:t>
            </a:r>
            <a:r>
              <a:rPr lang="ru-RU" dirty="0">
                <a:latin typeface="Times New Roman" panose="02020603050405020304" pitchFamily="18" charset="0"/>
                <a:cs typeface="Times New Roman" panose="02020603050405020304" pitchFamily="18" charset="0"/>
              </a:rPr>
              <a:t>на вредную работу к мартеновской печи </a:t>
            </a:r>
            <a:r>
              <a:rPr lang="ru-RU" dirty="0" smtClean="0">
                <a:latin typeface="Times New Roman" panose="02020603050405020304" pitchFamily="18" charset="0"/>
                <a:cs typeface="Times New Roman" panose="02020603050405020304" pitchFamily="18" charset="0"/>
              </a:rPr>
              <a:t>несовершеннолетнего</a:t>
            </a:r>
            <a:r>
              <a:rPr lang="ru-RU" dirty="0">
                <a:latin typeface="Times New Roman" panose="02020603050405020304" pitchFamily="18" charset="0"/>
                <a:cs typeface="Times New Roman" panose="02020603050405020304" pitchFamily="18" charset="0"/>
              </a:rPr>
              <a:t>. </a:t>
            </a:r>
            <a:endParaRPr lang="ru-RU" dirty="0" smtClean="0">
              <a:latin typeface="Times New Roman" panose="02020603050405020304" pitchFamily="18" charset="0"/>
              <a:cs typeface="Times New Roman" panose="02020603050405020304" pitchFamily="18" charset="0"/>
            </a:endParaRPr>
          </a:p>
          <a:p>
            <a:pPr algn="just"/>
            <a:r>
              <a:rPr lang="ru-RU" dirty="0">
                <a:latin typeface="Times New Roman" panose="02020603050405020304" pitchFamily="18" charset="0"/>
                <a:cs typeface="Times New Roman" panose="02020603050405020304" pitchFamily="18" charset="0"/>
              </a:rPr>
              <a:t>	</a:t>
            </a:r>
            <a:r>
              <a:rPr lang="ru-RU" b="1" i="1" dirty="0" smtClean="0">
                <a:latin typeface="Times New Roman" panose="02020603050405020304" pitchFamily="18" charset="0"/>
                <a:cs typeface="Times New Roman" panose="02020603050405020304" pitchFamily="18" charset="0"/>
              </a:rPr>
              <a:t>База </a:t>
            </a:r>
            <a:r>
              <a:rPr lang="ru-RU" b="1" i="1" dirty="0">
                <a:latin typeface="Times New Roman" panose="02020603050405020304" pitchFamily="18" charset="0"/>
                <a:cs typeface="Times New Roman" panose="02020603050405020304" pitchFamily="18" charset="0"/>
              </a:rPr>
              <a:t>данных в деканате </a:t>
            </a:r>
            <a:r>
              <a:rPr lang="ru-RU" dirty="0">
                <a:latin typeface="Times New Roman" panose="02020603050405020304" pitchFamily="18" charset="0"/>
                <a:cs typeface="Times New Roman" panose="02020603050405020304" pitchFamily="18" charset="0"/>
              </a:rPr>
              <a:t>не переведет на следующий курс </a:t>
            </a:r>
            <a:r>
              <a:rPr lang="ru-RU" dirty="0" smtClean="0">
                <a:latin typeface="Times New Roman" panose="02020603050405020304" pitchFamily="18" charset="0"/>
                <a:cs typeface="Times New Roman" panose="02020603050405020304" pitchFamily="18" charset="0"/>
              </a:rPr>
              <a:t>студента, не </a:t>
            </a:r>
            <a:r>
              <a:rPr lang="ru-RU" dirty="0">
                <a:latin typeface="Times New Roman" panose="02020603050405020304" pitchFamily="18" charset="0"/>
                <a:cs typeface="Times New Roman" panose="02020603050405020304" pitchFamily="18" charset="0"/>
              </a:rPr>
              <a:t>сдавшего летнюю экзаменационную сессию.</a:t>
            </a:r>
          </a:p>
        </p:txBody>
      </p:sp>
    </p:spTree>
    <p:extLst>
      <p:ext uri="{BB962C8B-B14F-4D97-AF65-F5344CB8AC3E}">
        <p14:creationId xmlns:p14="http://schemas.microsoft.com/office/powerpoint/2010/main" val="323414529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99008" y="44624"/>
            <a:ext cx="8779134" cy="720080"/>
          </a:xfrm>
        </p:spPr>
        <p:txBody>
          <a:bodyPr>
            <a:normAutofit fontScale="90000"/>
          </a:bodyPr>
          <a:lstStyle/>
          <a:p>
            <a:r>
              <a:rPr lang="ru-RU" sz="2800" b="1" dirty="0">
                <a:latin typeface="Times New Roman" pitchFamily="18" charset="0"/>
                <a:cs typeface="Times New Roman" pitchFamily="18" charset="0"/>
              </a:rPr>
              <a:t>Реляционная </a:t>
            </a:r>
            <a:r>
              <a:rPr lang="ru-RU" sz="2800" b="1" dirty="0" smtClean="0">
                <a:latin typeface="Times New Roman" pitchFamily="18" charset="0"/>
                <a:cs typeface="Times New Roman" pitchFamily="18" charset="0"/>
              </a:rPr>
              <a:t>модель</a:t>
            </a:r>
            <a:r>
              <a:rPr lang="ru-RU" sz="2800" b="1" dirty="0">
                <a:latin typeface="Times New Roman" pitchFamily="18" charset="0"/>
                <a:cs typeface="Times New Roman" pitchFamily="18" charset="0"/>
              </a:rPr>
              <a:t>. Целостность данных. Ссылочная </a:t>
            </a:r>
            <a:r>
              <a:rPr lang="ru-RU" sz="2800" b="1" dirty="0" smtClean="0">
                <a:latin typeface="Times New Roman" pitchFamily="18" charset="0"/>
                <a:cs typeface="Times New Roman" pitchFamily="18" charset="0"/>
              </a:rPr>
              <a:t>целостность.</a:t>
            </a:r>
            <a:endParaRPr lang="ru-RU" sz="2800" b="1" dirty="0"/>
          </a:p>
        </p:txBody>
      </p:sp>
      <p:sp>
        <p:nvSpPr>
          <p:cNvPr id="4" name="TextBox 3"/>
          <p:cNvSpPr txBox="1"/>
          <p:nvPr/>
        </p:nvSpPr>
        <p:spPr>
          <a:xfrm>
            <a:off x="8676456" y="6381328"/>
            <a:ext cx="418704" cy="369332"/>
          </a:xfrm>
          <a:prstGeom prst="rect">
            <a:avLst/>
          </a:prstGeom>
          <a:noFill/>
        </p:spPr>
        <p:txBody>
          <a:bodyPr wrap="none" rtlCol="0">
            <a:spAutoFit/>
          </a:bodyPr>
          <a:lstStyle/>
          <a:p>
            <a:r>
              <a:rPr lang="ru-RU" dirty="0" smtClean="0"/>
              <a:t>52</a:t>
            </a:r>
            <a:endParaRPr lang="ru-RU" dirty="0"/>
          </a:p>
        </p:txBody>
      </p:sp>
      <p:sp>
        <p:nvSpPr>
          <p:cNvPr id="3" name="Прямоугольник 2"/>
          <p:cNvSpPr/>
          <p:nvPr/>
        </p:nvSpPr>
        <p:spPr>
          <a:xfrm>
            <a:off x="342887" y="836712"/>
            <a:ext cx="8503771" cy="5632311"/>
          </a:xfrm>
          <a:prstGeom prst="rect">
            <a:avLst/>
          </a:prstGeom>
        </p:spPr>
        <p:txBody>
          <a:bodyPr wrap="square">
            <a:spAutoFit/>
          </a:bodyPr>
          <a:lstStyle/>
          <a:p>
            <a:pPr algn="just"/>
            <a:r>
              <a:rPr lang="ru-RU" dirty="0" smtClean="0">
                <a:latin typeface="Times New Roman" panose="02020603050405020304" pitchFamily="18" charset="0"/>
                <a:cs typeface="Times New Roman" panose="02020603050405020304" pitchFamily="18" charset="0"/>
              </a:rPr>
              <a:t>	Реляционная </a:t>
            </a:r>
            <a:r>
              <a:rPr lang="ru-RU" dirty="0">
                <a:latin typeface="Times New Roman" panose="02020603050405020304" pitchFamily="18" charset="0"/>
                <a:cs typeface="Times New Roman" panose="02020603050405020304" pitchFamily="18" charset="0"/>
              </a:rPr>
              <a:t>база данных – это не только таблицы с информацией, </a:t>
            </a:r>
            <a:r>
              <a:rPr lang="ru-RU" dirty="0" smtClean="0">
                <a:latin typeface="Times New Roman" panose="02020603050405020304" pitchFamily="18" charset="0"/>
                <a:cs typeface="Times New Roman" panose="02020603050405020304" pitchFamily="18" charset="0"/>
              </a:rPr>
              <a:t>но и </a:t>
            </a:r>
            <a:r>
              <a:rPr lang="ru-RU" dirty="0">
                <a:latin typeface="Times New Roman" panose="02020603050405020304" pitchFamily="18" charset="0"/>
                <a:cs typeface="Times New Roman" panose="02020603050405020304" pitchFamily="18" charset="0"/>
              </a:rPr>
              <a:t>логические связи между ними, а нарушение связи между </a:t>
            </a:r>
            <a:r>
              <a:rPr lang="ru-RU" dirty="0" smtClean="0">
                <a:latin typeface="Times New Roman" panose="02020603050405020304" pitchFamily="18" charset="0"/>
                <a:cs typeface="Times New Roman" panose="02020603050405020304" pitchFamily="18" charset="0"/>
              </a:rPr>
              <a:t>таблицами может </a:t>
            </a:r>
            <a:r>
              <a:rPr lang="ru-RU" dirty="0">
                <a:latin typeface="Times New Roman" panose="02020603050405020304" pitchFamily="18" charset="0"/>
                <a:cs typeface="Times New Roman" panose="02020603050405020304" pitchFamily="18" charset="0"/>
              </a:rPr>
              <a:t>разрушить всю БД. Именно поэтому на стражу реляционных </a:t>
            </a:r>
            <a:r>
              <a:rPr lang="ru-RU" dirty="0" smtClean="0">
                <a:latin typeface="Times New Roman" panose="02020603050405020304" pitchFamily="18" charset="0"/>
                <a:cs typeface="Times New Roman" panose="02020603050405020304" pitchFamily="18" charset="0"/>
              </a:rPr>
              <a:t>связей </a:t>
            </a:r>
            <a:r>
              <a:rPr lang="ru-RU" dirty="0">
                <a:latin typeface="Times New Roman" panose="02020603050405020304" pitchFamily="18" charset="0"/>
                <a:cs typeface="Times New Roman" panose="02020603050405020304" pitchFamily="18" charset="0"/>
              </a:rPr>
              <a:t>поставлено третье правило целостности данных, получившее </a:t>
            </a:r>
            <a:r>
              <a:rPr lang="ru-RU" dirty="0" smtClean="0">
                <a:latin typeface="Times New Roman" panose="02020603050405020304" pitchFamily="18" charset="0"/>
                <a:cs typeface="Times New Roman" panose="02020603050405020304" pitchFamily="18" charset="0"/>
              </a:rPr>
              <a:t>название </a:t>
            </a:r>
            <a:r>
              <a:rPr lang="ru-RU" dirty="0">
                <a:latin typeface="Times New Roman" panose="02020603050405020304" pitchFamily="18" charset="0"/>
                <a:cs typeface="Times New Roman" panose="02020603050405020304" pitchFamily="18" charset="0"/>
              </a:rPr>
              <a:t>ссылочной целостности. Смысл правила в следующем: </a:t>
            </a:r>
            <a:r>
              <a:rPr lang="ru-RU" b="1" i="1" dirty="0" smtClean="0">
                <a:latin typeface="Times New Roman" panose="02020603050405020304" pitchFamily="18" charset="0"/>
                <a:cs typeface="Times New Roman" panose="02020603050405020304" pitchFamily="18" charset="0"/>
              </a:rPr>
              <a:t>внешний ключ </a:t>
            </a:r>
            <a:r>
              <a:rPr lang="ru-RU" b="1" i="1" dirty="0">
                <a:latin typeface="Times New Roman" panose="02020603050405020304" pitchFamily="18" charset="0"/>
                <a:cs typeface="Times New Roman" panose="02020603050405020304" pitchFamily="18" charset="0"/>
              </a:rPr>
              <a:t>не может осиротеть, ему всегда должен соответствовать </a:t>
            </a:r>
            <a:r>
              <a:rPr lang="ru-RU" b="1" i="1" dirty="0" smtClean="0">
                <a:latin typeface="Times New Roman" panose="02020603050405020304" pitchFamily="18" charset="0"/>
                <a:cs typeface="Times New Roman" panose="02020603050405020304" pitchFamily="18" charset="0"/>
              </a:rPr>
              <a:t>первичный </a:t>
            </a:r>
            <a:r>
              <a:rPr lang="ru-RU" b="1" i="1" dirty="0">
                <a:latin typeface="Times New Roman" panose="02020603050405020304" pitchFamily="18" charset="0"/>
                <a:cs typeface="Times New Roman" panose="02020603050405020304" pitchFamily="18" charset="0"/>
              </a:rPr>
              <a:t>ключ в главной </a:t>
            </a:r>
            <a:r>
              <a:rPr lang="ru-RU" b="1" i="1" dirty="0" smtClean="0">
                <a:latin typeface="Times New Roman" panose="02020603050405020304" pitchFamily="18" charset="0"/>
                <a:cs typeface="Times New Roman" panose="02020603050405020304" pitchFamily="18" charset="0"/>
              </a:rPr>
              <a:t>таблице. </a:t>
            </a:r>
            <a:r>
              <a:rPr lang="ru-RU" dirty="0" smtClean="0">
                <a:latin typeface="Times New Roman" panose="02020603050405020304" pitchFamily="18" charset="0"/>
                <a:cs typeface="Times New Roman" panose="02020603050405020304" pitchFamily="18" charset="0"/>
              </a:rPr>
              <a:t>Поводов </a:t>
            </a:r>
            <a:r>
              <a:rPr lang="ru-RU" dirty="0">
                <a:latin typeface="Times New Roman" panose="02020603050405020304" pitchFamily="18" charset="0"/>
                <a:cs typeface="Times New Roman" panose="02020603050405020304" pitchFamily="18" charset="0"/>
              </a:rPr>
              <a:t>для нарушения связи предостаточно. </a:t>
            </a:r>
            <a:endParaRPr lang="ru-RU" dirty="0" smtClean="0">
              <a:latin typeface="Times New Roman" panose="02020603050405020304" pitchFamily="18" charset="0"/>
              <a:cs typeface="Times New Roman" panose="02020603050405020304" pitchFamily="18" charset="0"/>
            </a:endParaRPr>
          </a:p>
          <a:p>
            <a:pPr algn="just"/>
            <a:r>
              <a:rPr lang="ru-RU" dirty="0">
                <a:latin typeface="Times New Roman" panose="02020603050405020304" pitchFamily="18" charset="0"/>
                <a:cs typeface="Times New Roman" panose="02020603050405020304" pitchFamily="18" charset="0"/>
              </a:rPr>
              <a:t>	</a:t>
            </a:r>
            <a:r>
              <a:rPr lang="ru-RU" dirty="0" smtClean="0">
                <a:latin typeface="Times New Roman" panose="02020603050405020304" pitchFamily="18" charset="0"/>
                <a:cs typeface="Times New Roman" panose="02020603050405020304" pitchFamily="18" charset="0"/>
              </a:rPr>
              <a:t>Во-первых</a:t>
            </a:r>
            <a:r>
              <a:rPr lang="ru-RU" dirty="0">
                <a:latin typeface="Times New Roman" panose="02020603050405020304" pitchFamily="18" charset="0"/>
                <a:cs typeface="Times New Roman" panose="02020603050405020304" pitchFamily="18" charset="0"/>
              </a:rPr>
              <a:t>, </a:t>
            </a:r>
            <a:r>
              <a:rPr lang="ru-RU" dirty="0" smtClean="0">
                <a:latin typeface="Times New Roman" panose="02020603050405020304" pitchFamily="18" charset="0"/>
                <a:cs typeface="Times New Roman" panose="02020603050405020304" pitchFamily="18" charset="0"/>
              </a:rPr>
              <a:t>удаление строки </a:t>
            </a:r>
            <a:r>
              <a:rPr lang="ru-RU" dirty="0">
                <a:latin typeface="Times New Roman" panose="02020603050405020304" pitchFamily="18" charset="0"/>
                <a:cs typeface="Times New Roman" panose="02020603050405020304" pitchFamily="18" charset="0"/>
              </a:rPr>
              <a:t>в главной таблице. </a:t>
            </a:r>
            <a:r>
              <a:rPr lang="ru-RU" dirty="0" smtClean="0">
                <a:latin typeface="Times New Roman" panose="02020603050405020304" pitchFamily="18" charset="0"/>
                <a:cs typeface="Times New Roman" panose="02020603050405020304" pitchFamily="18" charset="0"/>
              </a:rPr>
              <a:t>Допустим, </a:t>
            </a:r>
            <a:r>
              <a:rPr lang="ru-RU" dirty="0">
                <a:latin typeface="Times New Roman" panose="02020603050405020304" pitchFamily="18" charset="0"/>
                <a:cs typeface="Times New Roman" panose="02020603050405020304" pitchFamily="18" charset="0"/>
              </a:rPr>
              <a:t>мы удаляем строку «</a:t>
            </a:r>
            <a:r>
              <a:rPr lang="ru-RU" dirty="0" smtClean="0">
                <a:latin typeface="Times New Roman" panose="02020603050405020304" pitchFamily="18" charset="0"/>
                <a:cs typeface="Times New Roman" panose="02020603050405020304" pitchFamily="18" charset="0"/>
              </a:rPr>
              <a:t>Отдел кадров</a:t>
            </a:r>
            <a:r>
              <a:rPr lang="ru-RU" dirty="0">
                <a:latin typeface="Times New Roman" panose="02020603050405020304" pitchFamily="18" charset="0"/>
                <a:cs typeface="Times New Roman" panose="02020603050405020304" pitchFamily="18" charset="0"/>
              </a:rPr>
              <a:t>» в таблице «Отделы предприятия». В результате в </a:t>
            </a:r>
            <a:r>
              <a:rPr lang="ru-RU" dirty="0" smtClean="0">
                <a:latin typeface="Times New Roman" panose="02020603050405020304" pitchFamily="18" charset="0"/>
                <a:cs typeface="Times New Roman" panose="02020603050405020304" pitchFamily="18" charset="0"/>
              </a:rPr>
              <a:t>подчиненной таблице </a:t>
            </a:r>
            <a:r>
              <a:rPr lang="ru-RU" dirty="0">
                <a:latin typeface="Times New Roman" panose="02020603050405020304" pitchFamily="18" charset="0"/>
                <a:cs typeface="Times New Roman" panose="02020603050405020304" pitchFamily="18" charset="0"/>
              </a:rPr>
              <a:t>«Сотрудники» оказываются брошенными сотрудники </a:t>
            </a:r>
            <a:r>
              <a:rPr lang="ru-RU" dirty="0" smtClean="0">
                <a:latin typeface="Times New Roman" panose="02020603050405020304" pitchFamily="18" charset="0"/>
                <a:cs typeface="Times New Roman" panose="02020603050405020304" pitchFamily="18" charset="0"/>
              </a:rPr>
              <a:t>Костенко и </a:t>
            </a:r>
            <a:r>
              <a:rPr lang="ru-RU" dirty="0" err="1">
                <a:latin typeface="Times New Roman" panose="02020603050405020304" pitchFamily="18" charset="0"/>
                <a:cs typeface="Times New Roman" panose="02020603050405020304" pitchFamily="18" charset="0"/>
              </a:rPr>
              <a:t>Елецкова</a:t>
            </a:r>
            <a:r>
              <a:rPr lang="ru-RU" dirty="0">
                <a:latin typeface="Times New Roman" panose="02020603050405020304" pitchFamily="18" charset="0"/>
                <a:cs typeface="Times New Roman" panose="02020603050405020304" pitchFamily="18" charset="0"/>
              </a:rPr>
              <a:t>, ведь их внешний ключ по-прежнему будет хранить </a:t>
            </a:r>
            <a:r>
              <a:rPr lang="ru-RU" dirty="0" smtClean="0">
                <a:latin typeface="Times New Roman" panose="02020603050405020304" pitchFamily="18" charset="0"/>
                <a:cs typeface="Times New Roman" panose="02020603050405020304" pitchFamily="18" charset="0"/>
              </a:rPr>
              <a:t>значение уже </a:t>
            </a:r>
            <a:r>
              <a:rPr lang="ru-RU" dirty="0">
                <a:latin typeface="Times New Roman" panose="02020603050405020304" pitchFamily="18" charset="0"/>
                <a:cs typeface="Times New Roman" panose="02020603050405020304" pitchFamily="18" charset="0"/>
              </a:rPr>
              <a:t>несуществующего первичного ключа. </a:t>
            </a:r>
            <a:endParaRPr lang="ru-RU" dirty="0" smtClean="0">
              <a:latin typeface="Times New Roman" panose="02020603050405020304" pitchFamily="18" charset="0"/>
              <a:cs typeface="Times New Roman" panose="02020603050405020304" pitchFamily="18" charset="0"/>
            </a:endParaRPr>
          </a:p>
          <a:p>
            <a:pPr algn="just"/>
            <a:r>
              <a:rPr lang="ru-RU" dirty="0">
                <a:latin typeface="Times New Roman" panose="02020603050405020304" pitchFamily="18" charset="0"/>
                <a:cs typeface="Times New Roman" panose="02020603050405020304" pitchFamily="18" charset="0"/>
              </a:rPr>
              <a:t>	</a:t>
            </a:r>
            <a:r>
              <a:rPr lang="ru-RU" dirty="0" smtClean="0">
                <a:latin typeface="Times New Roman" panose="02020603050405020304" pitchFamily="18" charset="0"/>
                <a:cs typeface="Times New Roman" panose="02020603050405020304" pitchFamily="18" charset="0"/>
              </a:rPr>
              <a:t>Во-вторых</a:t>
            </a:r>
            <a:r>
              <a:rPr lang="ru-RU" dirty="0">
                <a:latin typeface="Times New Roman" panose="02020603050405020304" pitchFamily="18" charset="0"/>
                <a:cs typeface="Times New Roman" panose="02020603050405020304" pitchFamily="18" charset="0"/>
              </a:rPr>
              <a:t>, при </a:t>
            </a:r>
            <a:r>
              <a:rPr lang="ru-RU" dirty="0" smtClean="0">
                <a:latin typeface="Times New Roman" panose="02020603050405020304" pitchFamily="18" charset="0"/>
                <a:cs typeface="Times New Roman" panose="02020603050405020304" pitchFamily="18" charset="0"/>
              </a:rPr>
              <a:t>добавлении новой </a:t>
            </a:r>
            <a:r>
              <a:rPr lang="ru-RU" dirty="0">
                <a:latin typeface="Times New Roman" panose="02020603050405020304" pitchFamily="18" charset="0"/>
                <a:cs typeface="Times New Roman" panose="02020603050405020304" pitchFamily="18" charset="0"/>
              </a:rPr>
              <a:t>записи в таблицу «Сотрудники» во внешнее поле «</a:t>
            </a:r>
            <a:r>
              <a:rPr lang="ru-RU" dirty="0" err="1" smtClean="0">
                <a:latin typeface="Times New Roman" panose="02020603050405020304" pitchFamily="18" charset="0"/>
                <a:cs typeface="Times New Roman" panose="02020603050405020304" pitchFamily="18" charset="0"/>
              </a:rPr>
              <a:t>ключ_отдела</a:t>
            </a:r>
            <a:r>
              <a:rPr lang="ru-RU" dirty="0" smtClean="0">
                <a:latin typeface="Times New Roman" panose="02020603050405020304" pitchFamily="18" charset="0"/>
                <a:cs typeface="Times New Roman" panose="02020603050405020304" pitchFamily="18" charset="0"/>
              </a:rPr>
              <a:t>» может </a:t>
            </a:r>
            <a:r>
              <a:rPr lang="ru-RU" dirty="0">
                <a:latin typeface="Times New Roman" panose="02020603050405020304" pitchFamily="18" charset="0"/>
                <a:cs typeface="Times New Roman" panose="02020603050405020304" pitchFamily="18" charset="0"/>
              </a:rPr>
              <a:t>попасть значение, которому нет соответствия в главной таблице.</a:t>
            </a:r>
          </a:p>
          <a:p>
            <a:pPr algn="just"/>
            <a:r>
              <a:rPr lang="ru-RU" dirty="0" smtClean="0">
                <a:latin typeface="Times New Roman" panose="02020603050405020304" pitchFamily="18" charset="0"/>
                <a:cs typeface="Times New Roman" panose="02020603050405020304" pitchFamily="18" charset="0"/>
              </a:rPr>
              <a:t>	В-третьих</a:t>
            </a:r>
            <a:r>
              <a:rPr lang="ru-RU" dirty="0">
                <a:latin typeface="Times New Roman" panose="02020603050405020304" pitchFamily="18" charset="0"/>
                <a:cs typeface="Times New Roman" panose="02020603050405020304" pitchFamily="18" charset="0"/>
              </a:rPr>
              <a:t>, ссылочная целостность может подвергнуться опасности </a:t>
            </a:r>
            <a:r>
              <a:rPr lang="ru-RU" dirty="0" smtClean="0">
                <a:latin typeface="Times New Roman" panose="02020603050405020304" pitchFamily="18" charset="0"/>
                <a:cs typeface="Times New Roman" panose="02020603050405020304" pitchFamily="18" charset="0"/>
              </a:rPr>
              <a:t>при редактировании </a:t>
            </a:r>
            <a:r>
              <a:rPr lang="ru-RU" dirty="0">
                <a:latin typeface="Times New Roman" panose="02020603050405020304" pitchFamily="18" charset="0"/>
                <a:cs typeface="Times New Roman" panose="02020603050405020304" pitchFamily="18" charset="0"/>
              </a:rPr>
              <a:t>ключевых полей в главной или подчиненной </a:t>
            </a:r>
            <a:r>
              <a:rPr lang="ru-RU" dirty="0" smtClean="0">
                <a:latin typeface="Times New Roman" panose="02020603050405020304" pitchFamily="18" charset="0"/>
                <a:cs typeface="Times New Roman" panose="02020603050405020304" pitchFamily="18" charset="0"/>
              </a:rPr>
              <a:t>таблице. В </a:t>
            </a:r>
            <a:r>
              <a:rPr lang="ru-RU" dirty="0">
                <a:latin typeface="Times New Roman" panose="02020603050405020304" pitchFamily="18" charset="0"/>
                <a:cs typeface="Times New Roman" panose="02020603050405020304" pitchFamily="18" charset="0"/>
              </a:rPr>
              <a:t>современных СУБД все перечисленные проблемы </a:t>
            </a:r>
            <a:r>
              <a:rPr lang="ru-RU" dirty="0" smtClean="0">
                <a:latin typeface="Times New Roman" panose="02020603050405020304" pitchFamily="18" charset="0"/>
                <a:cs typeface="Times New Roman" panose="02020603050405020304" pitchFamily="18" charset="0"/>
              </a:rPr>
              <a:t>предотвращаются автоматически</a:t>
            </a:r>
            <a:r>
              <a:rPr lang="ru-RU" dirty="0">
                <a:latin typeface="Times New Roman" panose="02020603050405020304" pitchFamily="18" charset="0"/>
                <a:cs typeface="Times New Roman" panose="02020603050405020304" pitchFamily="18" charset="0"/>
              </a:rPr>
              <a:t>, но это не означает, что рядовому разработчику баз </a:t>
            </a:r>
            <a:r>
              <a:rPr lang="ru-RU" dirty="0" smtClean="0">
                <a:latin typeface="Times New Roman" panose="02020603050405020304" pitchFamily="18" charset="0"/>
                <a:cs typeface="Times New Roman" panose="02020603050405020304" pitchFamily="18" charset="0"/>
              </a:rPr>
              <a:t>данных </a:t>
            </a:r>
            <a:r>
              <a:rPr lang="ru-RU" dirty="0">
                <a:latin typeface="Times New Roman" panose="02020603050405020304" pitchFamily="18" charset="0"/>
                <a:cs typeface="Times New Roman" panose="02020603050405020304" pitchFamily="18" charset="0"/>
              </a:rPr>
              <a:t>не стоит задумываться над поддержанием ссылочной </a:t>
            </a:r>
            <a:r>
              <a:rPr lang="ru-RU" dirty="0" smtClean="0">
                <a:latin typeface="Times New Roman" panose="02020603050405020304" pitchFamily="18" charset="0"/>
                <a:cs typeface="Times New Roman" panose="02020603050405020304" pitchFamily="18" charset="0"/>
              </a:rPr>
              <a:t>целостности в </a:t>
            </a:r>
            <a:r>
              <a:rPr lang="ru-RU" dirty="0">
                <a:latin typeface="Times New Roman" panose="02020603050405020304" pitchFamily="18" charset="0"/>
                <a:cs typeface="Times New Roman" panose="02020603050405020304" pitchFamily="18" charset="0"/>
              </a:rPr>
              <a:t>своих проектах.</a:t>
            </a:r>
          </a:p>
        </p:txBody>
      </p:sp>
    </p:spTree>
    <p:extLst>
      <p:ext uri="{BB962C8B-B14F-4D97-AF65-F5344CB8AC3E}">
        <p14:creationId xmlns:p14="http://schemas.microsoft.com/office/powerpoint/2010/main" val="72268992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99008" y="116632"/>
            <a:ext cx="8779134" cy="504056"/>
          </a:xfrm>
        </p:spPr>
        <p:txBody>
          <a:bodyPr>
            <a:normAutofit fontScale="90000"/>
          </a:bodyPr>
          <a:lstStyle/>
          <a:p>
            <a:r>
              <a:rPr lang="ru-RU" sz="2800" b="1" dirty="0" err="1" smtClean="0">
                <a:latin typeface="Times New Roman" pitchFamily="18" charset="0"/>
                <a:cs typeface="Times New Roman" pitchFamily="18" charset="0"/>
              </a:rPr>
              <a:t>Подытог</a:t>
            </a:r>
            <a:r>
              <a:rPr lang="ru-RU" sz="2800" b="1" dirty="0" smtClean="0">
                <a:latin typeface="Times New Roman" pitchFamily="18" charset="0"/>
                <a:cs typeface="Times New Roman" pitchFamily="18" charset="0"/>
              </a:rPr>
              <a:t>.</a:t>
            </a:r>
            <a:endParaRPr lang="ru-RU" sz="2800" b="1" dirty="0"/>
          </a:p>
        </p:txBody>
      </p:sp>
      <p:sp>
        <p:nvSpPr>
          <p:cNvPr id="4" name="TextBox 3"/>
          <p:cNvSpPr txBox="1"/>
          <p:nvPr/>
        </p:nvSpPr>
        <p:spPr>
          <a:xfrm>
            <a:off x="8676456" y="6381328"/>
            <a:ext cx="418704" cy="369332"/>
          </a:xfrm>
          <a:prstGeom prst="rect">
            <a:avLst/>
          </a:prstGeom>
          <a:noFill/>
        </p:spPr>
        <p:txBody>
          <a:bodyPr wrap="none" rtlCol="0">
            <a:spAutoFit/>
          </a:bodyPr>
          <a:lstStyle/>
          <a:p>
            <a:r>
              <a:rPr lang="ru-RU" dirty="0" smtClean="0"/>
              <a:t>53</a:t>
            </a:r>
            <a:endParaRPr lang="ru-RU" dirty="0"/>
          </a:p>
        </p:txBody>
      </p:sp>
      <p:sp>
        <p:nvSpPr>
          <p:cNvPr id="6" name="Прямоугольник 5"/>
          <p:cNvSpPr/>
          <p:nvPr/>
        </p:nvSpPr>
        <p:spPr>
          <a:xfrm>
            <a:off x="375521" y="764704"/>
            <a:ext cx="8431763" cy="2031325"/>
          </a:xfrm>
          <a:prstGeom prst="rect">
            <a:avLst/>
          </a:prstGeom>
        </p:spPr>
        <p:txBody>
          <a:bodyPr wrap="square">
            <a:spAutoFit/>
          </a:bodyPr>
          <a:lstStyle/>
          <a:p>
            <a:pPr algn="just"/>
            <a:r>
              <a:rPr lang="ru-RU" dirty="0">
                <a:latin typeface="Times New Roman" panose="02020603050405020304" pitchFamily="18" charset="0"/>
                <a:cs typeface="Times New Roman" panose="02020603050405020304" pitchFamily="18" charset="0"/>
              </a:rPr>
              <a:t>	Своим появлением на свет реляционная модель данных обязана </a:t>
            </a:r>
            <a:r>
              <a:rPr lang="ru-RU" dirty="0" smtClean="0">
                <a:latin typeface="Times New Roman" panose="02020603050405020304" pitchFamily="18" charset="0"/>
                <a:cs typeface="Times New Roman" panose="02020603050405020304" pitchFamily="18" charset="0"/>
              </a:rPr>
              <a:t>талантливому </a:t>
            </a:r>
            <a:r>
              <a:rPr lang="ru-RU" dirty="0">
                <a:latin typeface="Times New Roman" panose="02020603050405020304" pitchFamily="18" charset="0"/>
                <a:cs typeface="Times New Roman" panose="02020603050405020304" pitchFamily="18" charset="0"/>
              </a:rPr>
              <a:t>специалисту Эдгару Фрэнку Кодду. Именно он предложил</a:t>
            </a:r>
          </a:p>
          <a:p>
            <a:pPr algn="just"/>
            <a:r>
              <a:rPr lang="ru-RU" dirty="0">
                <a:latin typeface="Times New Roman" panose="02020603050405020304" pitchFamily="18" charset="0"/>
                <a:cs typeface="Times New Roman" panose="02020603050405020304" pitchFamily="18" charset="0"/>
              </a:rPr>
              <a:t>использовать для хранения данных четкий и выверенный математический аппарат, позволяющий описывать отношения между </a:t>
            </a:r>
            <a:r>
              <a:rPr lang="ru-RU" dirty="0" smtClean="0">
                <a:latin typeface="Times New Roman" panose="02020603050405020304" pitchFamily="18" charset="0"/>
                <a:cs typeface="Times New Roman" panose="02020603050405020304" pitchFamily="18" charset="0"/>
              </a:rPr>
              <a:t>множествами</a:t>
            </a:r>
            <a:r>
              <a:rPr lang="ru-RU" dirty="0">
                <a:latin typeface="Times New Roman" panose="02020603050405020304" pitchFamily="18" charset="0"/>
                <a:cs typeface="Times New Roman" panose="02020603050405020304" pitchFamily="18" charset="0"/>
              </a:rPr>
              <a:t>.</a:t>
            </a:r>
          </a:p>
          <a:p>
            <a:pPr algn="just"/>
            <a:r>
              <a:rPr lang="ru-RU" dirty="0" smtClean="0">
                <a:latin typeface="Times New Roman" panose="02020603050405020304" pitchFamily="18" charset="0"/>
                <a:cs typeface="Times New Roman" panose="02020603050405020304" pitchFamily="18" charset="0"/>
              </a:rPr>
              <a:t>	Физическое </a:t>
            </a:r>
            <a:r>
              <a:rPr lang="ru-RU" dirty="0">
                <a:latin typeface="Times New Roman" panose="02020603050405020304" pitchFamily="18" charset="0"/>
                <a:cs typeface="Times New Roman" panose="02020603050405020304" pitchFamily="18" charset="0"/>
              </a:rPr>
              <a:t>представление отношения имеет вид двумерной </a:t>
            </a:r>
            <a:r>
              <a:rPr lang="ru-RU" dirty="0" smtClean="0">
                <a:latin typeface="Times New Roman" panose="02020603050405020304" pitchFamily="18" charset="0"/>
                <a:cs typeface="Times New Roman" panose="02020603050405020304" pitchFamily="18" charset="0"/>
              </a:rPr>
              <a:t>таблицы</a:t>
            </a:r>
            <a:r>
              <a:rPr lang="ru-RU" dirty="0">
                <a:latin typeface="Times New Roman" panose="02020603050405020304" pitchFamily="18" charset="0"/>
                <a:cs typeface="Times New Roman" panose="02020603050405020304" pitchFamily="18" charset="0"/>
              </a:rPr>
              <a:t>, состоящей из строк и столбцов. Доктор Кодд сформулировал </a:t>
            </a:r>
            <a:r>
              <a:rPr lang="ru-RU" dirty="0" smtClean="0">
                <a:latin typeface="Times New Roman" panose="02020603050405020304" pitchFamily="18" charset="0"/>
                <a:cs typeface="Times New Roman" panose="02020603050405020304" pitchFamily="18" charset="0"/>
              </a:rPr>
              <a:t>требования </a:t>
            </a:r>
            <a:r>
              <a:rPr lang="ru-RU" dirty="0">
                <a:latin typeface="Times New Roman" panose="02020603050405020304" pitchFamily="18" charset="0"/>
                <a:cs typeface="Times New Roman" panose="02020603050405020304" pitchFamily="18" charset="0"/>
              </a:rPr>
              <a:t>к таблице, благодаря соблюдению которых таблица </a:t>
            </a:r>
            <a:r>
              <a:rPr lang="ru-RU" dirty="0" smtClean="0">
                <a:latin typeface="Times New Roman" panose="02020603050405020304" pitchFamily="18" charset="0"/>
                <a:cs typeface="Times New Roman" panose="02020603050405020304" pitchFamily="18" charset="0"/>
              </a:rPr>
              <a:t>получает право </a:t>
            </a:r>
            <a:r>
              <a:rPr lang="ru-RU" dirty="0">
                <a:latin typeface="Times New Roman" panose="02020603050405020304" pitchFamily="18" charset="0"/>
                <a:cs typeface="Times New Roman" panose="02020603050405020304" pitchFamily="18" charset="0"/>
              </a:rPr>
              <a:t>называться реляционной.</a:t>
            </a:r>
            <a:endParaRPr lang="ru-RU" dirty="0" smtClean="0">
              <a:latin typeface="Times New Roman" panose="02020603050405020304" pitchFamily="18" charset="0"/>
              <a:cs typeface="Times New Roman" panose="02020603050405020304" pitchFamily="18" charset="0"/>
            </a:endParaRPr>
          </a:p>
        </p:txBody>
      </p:sp>
      <p:sp>
        <p:nvSpPr>
          <p:cNvPr id="3" name="AutoShape 2" descr="https://fondorientir.ru/storage/news/%D0%98%D1%82%D0%BE%D0%B3%D0%B8%202.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pic>
        <p:nvPicPr>
          <p:cNvPr id="1126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0046" y="3140968"/>
            <a:ext cx="7002711" cy="31094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4604522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99008" y="116632"/>
            <a:ext cx="8686800" cy="504056"/>
          </a:xfrm>
        </p:spPr>
        <p:txBody>
          <a:bodyPr>
            <a:normAutofit/>
          </a:bodyPr>
          <a:lstStyle/>
          <a:p>
            <a:r>
              <a:rPr lang="ru-RU" sz="2500" b="1" dirty="0" smtClean="0">
                <a:latin typeface="Times New Roman" pitchFamily="18" charset="0"/>
                <a:cs typeface="Times New Roman" pitchFamily="18" charset="0"/>
              </a:rPr>
              <a:t>Литература.</a:t>
            </a:r>
            <a:endParaRPr lang="ru-RU" sz="2500" b="1" dirty="0"/>
          </a:p>
        </p:txBody>
      </p:sp>
      <p:sp>
        <p:nvSpPr>
          <p:cNvPr id="3" name="Прямоугольник 2"/>
          <p:cNvSpPr/>
          <p:nvPr/>
        </p:nvSpPr>
        <p:spPr>
          <a:xfrm>
            <a:off x="323528" y="620688"/>
            <a:ext cx="8562280" cy="3416320"/>
          </a:xfrm>
          <a:prstGeom prst="rect">
            <a:avLst/>
          </a:prstGeom>
        </p:spPr>
        <p:txBody>
          <a:bodyPr wrap="square">
            <a:spAutoFit/>
          </a:bodyPr>
          <a:lstStyle/>
          <a:p>
            <a:pPr marL="342900" indent="-342900" algn="just">
              <a:buFont typeface="+mj-lt"/>
              <a:buAutoNum type="arabicPeriod"/>
            </a:pPr>
            <a:r>
              <a:rPr lang="ru-RU" dirty="0" smtClean="0">
                <a:latin typeface="Times New Roman" panose="02020603050405020304" pitchFamily="18" charset="0"/>
                <a:cs typeface="Times New Roman" panose="02020603050405020304" pitchFamily="18" charset="0"/>
              </a:rPr>
              <a:t>В</a:t>
            </a:r>
            <a:r>
              <a:rPr lang="ru-RU" dirty="0">
                <a:latin typeface="Times New Roman" panose="02020603050405020304" pitchFamily="18" charset="0"/>
                <a:cs typeface="Times New Roman" panose="02020603050405020304" pitchFamily="18" charset="0"/>
              </a:rPr>
              <a:t>. В. Скакун </a:t>
            </a:r>
            <a:r>
              <a:rPr lang="ru-RU" dirty="0" smtClean="0">
                <a:latin typeface="Times New Roman" panose="02020603050405020304" pitchFamily="18" charset="0"/>
                <a:cs typeface="Times New Roman" panose="02020603050405020304" pitchFamily="18" charset="0"/>
              </a:rPr>
              <a:t>Защита </a:t>
            </a:r>
            <a:r>
              <a:rPr lang="ru-RU" dirty="0">
                <a:latin typeface="Times New Roman" panose="02020603050405020304" pitchFamily="18" charset="0"/>
                <a:cs typeface="Times New Roman" panose="02020603050405020304" pitchFamily="18" charset="0"/>
              </a:rPr>
              <a:t>информации в базах данных и экспертных системах: пособие для студентов фак. радиофизики и комп. технологий / В. В. Скакун. – Минск: БГУ, 2015. – 140 с.: ил. </a:t>
            </a:r>
            <a:endParaRPr lang="en-US" dirty="0" smtClean="0">
              <a:latin typeface="Times New Roman" panose="02020603050405020304" pitchFamily="18" charset="0"/>
              <a:cs typeface="Times New Roman" panose="02020603050405020304" pitchFamily="18" charset="0"/>
            </a:endParaRPr>
          </a:p>
          <a:p>
            <a:pPr marL="342900" indent="-342900">
              <a:buFont typeface="+mj-lt"/>
              <a:buAutoNum type="arabicPeriod"/>
            </a:pPr>
            <a:r>
              <a:rPr lang="ru-RU" dirty="0" smtClean="0">
                <a:latin typeface="Times New Roman" panose="02020603050405020304" pitchFamily="18" charset="0"/>
                <a:cs typeface="Times New Roman" panose="02020603050405020304" pitchFamily="18" charset="0"/>
              </a:rPr>
              <a:t>Карпова </a:t>
            </a:r>
            <a:r>
              <a:rPr lang="ru-RU" dirty="0">
                <a:latin typeface="Times New Roman" panose="02020603050405020304" pitchFamily="18" charset="0"/>
                <a:cs typeface="Times New Roman" panose="02020603050405020304" pitchFamily="18" charset="0"/>
              </a:rPr>
              <a:t>И.П. Б</a:t>
            </a:r>
            <a:r>
              <a:rPr lang="ru-RU" dirty="0" smtClean="0">
                <a:latin typeface="Times New Roman" panose="02020603050405020304" pitchFamily="18" charset="0"/>
                <a:cs typeface="Times New Roman" panose="02020603050405020304" pitchFamily="18" charset="0"/>
              </a:rPr>
              <a:t>азы </a:t>
            </a:r>
            <a:r>
              <a:rPr lang="ru-RU" dirty="0">
                <a:latin typeface="Times New Roman" panose="02020603050405020304" pitchFamily="18" charset="0"/>
                <a:cs typeface="Times New Roman" panose="02020603050405020304" pitchFamily="18" charset="0"/>
              </a:rPr>
              <a:t>данных. Курс лекций и материалы для практических заданий. – Учебное пособие. – М.: Питер, 2013. – 240 с. </a:t>
            </a:r>
            <a:endParaRPr lang="ru-RU" dirty="0" smtClean="0">
              <a:latin typeface="Times New Roman" panose="02020603050405020304" pitchFamily="18" charset="0"/>
              <a:cs typeface="Times New Roman" panose="02020603050405020304" pitchFamily="18" charset="0"/>
            </a:endParaRPr>
          </a:p>
          <a:p>
            <a:pPr marL="342900" indent="-342900">
              <a:buFont typeface="+mj-lt"/>
              <a:buAutoNum type="arabicPeriod"/>
            </a:pPr>
            <a:r>
              <a:rPr lang="ru-RU" dirty="0">
                <a:latin typeface="Times New Roman" panose="02020603050405020304" pitchFamily="18" charset="0"/>
                <a:cs typeface="Times New Roman" panose="02020603050405020304" pitchFamily="18" charset="0"/>
              </a:rPr>
              <a:t>Осипов Д. </a:t>
            </a:r>
            <a:r>
              <a:rPr lang="ru-RU" dirty="0" smtClean="0">
                <a:latin typeface="Times New Roman" panose="02020603050405020304" pitchFamily="18" charset="0"/>
                <a:cs typeface="Times New Roman" panose="02020603050405020304" pitchFamily="18" charset="0"/>
              </a:rPr>
              <a:t>Л. Технологии </a:t>
            </a:r>
            <a:r>
              <a:rPr lang="ru-RU" dirty="0">
                <a:latin typeface="Times New Roman" panose="02020603050405020304" pitchFamily="18" charset="0"/>
                <a:cs typeface="Times New Roman" panose="02020603050405020304" pitchFamily="18" charset="0"/>
              </a:rPr>
              <a:t>проектирования баз данных. – М.: ДМК Пресс, 2019. </a:t>
            </a:r>
            <a:r>
              <a:rPr lang="ru-RU" dirty="0" smtClean="0">
                <a:latin typeface="Times New Roman" panose="02020603050405020304" pitchFamily="18" charset="0"/>
                <a:cs typeface="Times New Roman" panose="02020603050405020304" pitchFamily="18" charset="0"/>
              </a:rPr>
              <a:t>– 498 </a:t>
            </a:r>
            <a:r>
              <a:rPr lang="ru-RU" dirty="0">
                <a:latin typeface="Times New Roman" panose="02020603050405020304" pitchFamily="18" charset="0"/>
                <a:cs typeface="Times New Roman" panose="02020603050405020304" pitchFamily="18" charset="0"/>
              </a:rPr>
              <a:t>с.: ил</a:t>
            </a:r>
            <a:r>
              <a:rPr lang="ru-RU" dirty="0" smtClean="0">
                <a:latin typeface="Times New Roman" panose="02020603050405020304" pitchFamily="18" charset="0"/>
                <a:cs typeface="Times New Roman" panose="02020603050405020304" pitchFamily="18" charset="0"/>
              </a:rPr>
              <a:t>.</a:t>
            </a:r>
          </a:p>
          <a:p>
            <a:pPr marL="342900" indent="-342900">
              <a:buFont typeface="+mj-lt"/>
              <a:buAutoNum type="arabicPeriod"/>
            </a:pPr>
            <a:r>
              <a:rPr lang="ru-RU" dirty="0" smtClean="0">
                <a:latin typeface="Times New Roman" panose="02020603050405020304" pitchFamily="18" charset="0"/>
                <a:cs typeface="Times New Roman" panose="02020603050405020304" pitchFamily="18" charset="0"/>
              </a:rPr>
              <a:t>Марков А.С., Лисовский К.Ю. Базы данных. Введение в теорию и методологию: Учебник. – М.: Финансы и статистика, 2006. – 512 с.: ил.</a:t>
            </a:r>
          </a:p>
          <a:p>
            <a:pPr marL="342900" indent="-342900">
              <a:buFont typeface="+mj-lt"/>
              <a:buAutoNum type="arabicPeriod"/>
            </a:pPr>
            <a:r>
              <a:rPr lang="ru-RU" dirty="0" smtClean="0">
                <a:latin typeface="Times New Roman" panose="02020603050405020304" pitchFamily="18" charset="0"/>
                <a:cs typeface="Times New Roman" panose="02020603050405020304" pitchFamily="18" charset="0"/>
              </a:rPr>
              <a:t>Джен </a:t>
            </a:r>
            <a:r>
              <a:rPr lang="ru-RU" dirty="0" err="1" smtClean="0">
                <a:latin typeface="Times New Roman" panose="02020603050405020304" pitchFamily="18" charset="0"/>
                <a:cs typeface="Times New Roman" panose="02020603050405020304" pitchFamily="18" charset="0"/>
              </a:rPr>
              <a:t>Л.Харрингтон</a:t>
            </a:r>
            <a:r>
              <a:rPr lang="ru-RU" dirty="0" smtClean="0">
                <a:latin typeface="Times New Roman" panose="02020603050405020304" pitchFamily="18" charset="0"/>
                <a:cs typeface="Times New Roman" panose="02020603050405020304" pitchFamily="18" charset="0"/>
              </a:rPr>
              <a:t> Проектирование реляционных баз данных. Издательство «Лори», 2006</a:t>
            </a:r>
          </a:p>
          <a:p>
            <a:pPr marL="342900" indent="-342900">
              <a:buFont typeface="+mj-lt"/>
              <a:buAutoNum type="arabicPeriod"/>
            </a:pPr>
            <a:r>
              <a:rPr lang="ru-RU" dirty="0" smtClean="0">
                <a:latin typeface="Times New Roman" panose="02020603050405020304" pitchFamily="18" charset="0"/>
                <a:cs typeface="Times New Roman" panose="02020603050405020304" pitchFamily="18" charset="0"/>
              </a:rPr>
              <a:t>Фото из сети Интернет</a:t>
            </a:r>
            <a:endParaRPr lang="en-US" dirty="0" smtClean="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016551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99008" y="116632"/>
            <a:ext cx="8779134" cy="504056"/>
          </a:xfrm>
        </p:spPr>
        <p:txBody>
          <a:bodyPr>
            <a:normAutofit fontScale="90000"/>
          </a:bodyPr>
          <a:lstStyle/>
          <a:p>
            <a:r>
              <a:rPr lang="ru-RU" sz="2800" b="1" dirty="0">
                <a:latin typeface="Times New Roman" pitchFamily="18" charset="0"/>
                <a:cs typeface="Times New Roman" pitchFamily="18" charset="0"/>
              </a:rPr>
              <a:t>Реляционная </a:t>
            </a:r>
            <a:r>
              <a:rPr lang="ru-RU" sz="2800" b="1" dirty="0" smtClean="0">
                <a:latin typeface="Times New Roman" pitchFamily="18" charset="0"/>
                <a:cs typeface="Times New Roman" pitchFamily="18" charset="0"/>
              </a:rPr>
              <a:t>алгебра. Проекция.</a:t>
            </a:r>
            <a:endParaRPr lang="ru-RU" sz="2800" b="1" dirty="0"/>
          </a:p>
        </p:txBody>
      </p:sp>
      <p:sp>
        <p:nvSpPr>
          <p:cNvPr id="4" name="TextBox 3"/>
          <p:cNvSpPr txBox="1"/>
          <p:nvPr/>
        </p:nvSpPr>
        <p:spPr>
          <a:xfrm>
            <a:off x="8676456" y="6381328"/>
            <a:ext cx="301686" cy="369332"/>
          </a:xfrm>
          <a:prstGeom prst="rect">
            <a:avLst/>
          </a:prstGeom>
          <a:noFill/>
        </p:spPr>
        <p:txBody>
          <a:bodyPr wrap="none" rtlCol="0">
            <a:spAutoFit/>
          </a:bodyPr>
          <a:lstStyle/>
          <a:p>
            <a:r>
              <a:rPr lang="ru-RU" dirty="0" smtClean="0"/>
              <a:t>6</a:t>
            </a:r>
            <a:endParaRPr lang="ru-RU" dirty="0"/>
          </a:p>
        </p:txBody>
      </p:sp>
      <p:sp>
        <p:nvSpPr>
          <p:cNvPr id="3" name="Прямоугольник 2"/>
          <p:cNvSpPr/>
          <p:nvPr/>
        </p:nvSpPr>
        <p:spPr>
          <a:xfrm>
            <a:off x="251520" y="620688"/>
            <a:ext cx="8634288" cy="1477328"/>
          </a:xfrm>
          <a:prstGeom prst="rect">
            <a:avLst/>
          </a:prstGeom>
        </p:spPr>
        <p:txBody>
          <a:bodyPr wrap="square">
            <a:spAutoFit/>
          </a:bodyPr>
          <a:lstStyle/>
          <a:p>
            <a:pPr algn="just"/>
            <a:r>
              <a:rPr lang="ru-RU" dirty="0" smtClean="0">
                <a:latin typeface="Times New Roman" panose="02020603050405020304" pitchFamily="18" charset="0"/>
                <a:cs typeface="Times New Roman" panose="02020603050405020304" pitchFamily="18" charset="0"/>
              </a:rPr>
              <a:t>	В отличие от операции выборки (выделяющей горизонтальные элементы исходного множества), операция проекции направлена на получение вертикальной составляющей множества. Допустим, таблица R обладает n атрибутами, а нас интересует подмножество атрибутов с именами i</a:t>
            </a:r>
            <a:r>
              <a:rPr lang="ru-RU" sz="1200" dirty="0" smtClean="0">
                <a:latin typeface="Times New Roman" panose="02020603050405020304" pitchFamily="18" charset="0"/>
                <a:cs typeface="Times New Roman" panose="02020603050405020304" pitchFamily="18" charset="0"/>
              </a:rPr>
              <a:t>1</a:t>
            </a:r>
            <a:r>
              <a:rPr lang="ru-RU" dirty="0" smtClean="0">
                <a:latin typeface="Times New Roman" panose="02020603050405020304" pitchFamily="18" charset="0"/>
                <a:cs typeface="Times New Roman" panose="02020603050405020304" pitchFamily="18" charset="0"/>
              </a:rPr>
              <a:t>, ..., </a:t>
            </a:r>
            <a:r>
              <a:rPr lang="ru-RU" dirty="0" err="1" smtClean="0">
                <a:latin typeface="Times New Roman" panose="02020603050405020304" pitchFamily="18" charset="0"/>
                <a:cs typeface="Times New Roman" panose="02020603050405020304" pitchFamily="18" charset="0"/>
              </a:rPr>
              <a:t>i</a:t>
            </a:r>
            <a:r>
              <a:rPr lang="ru-RU" sz="1200" dirty="0" err="1" smtClean="0">
                <a:latin typeface="Times New Roman" panose="02020603050405020304" pitchFamily="18" charset="0"/>
                <a:cs typeface="Times New Roman" panose="02020603050405020304" pitchFamily="18" charset="0"/>
              </a:rPr>
              <a:t>k</a:t>
            </a:r>
            <a:r>
              <a:rPr lang="ru-RU" dirty="0">
                <a:latin typeface="Times New Roman" panose="02020603050405020304" pitchFamily="18" charset="0"/>
                <a:cs typeface="Times New Roman" panose="02020603050405020304" pitchFamily="18" charset="0"/>
              </a:rPr>
              <a:t>, причем k ≤ n. Тогда результатом проекции станет</a:t>
            </a:r>
          </a:p>
        </p:txBody>
      </p:sp>
      <p:sp>
        <p:nvSpPr>
          <p:cNvPr id="5" name="Прямоугольник 4"/>
          <p:cNvSpPr/>
          <p:nvPr/>
        </p:nvSpPr>
        <p:spPr>
          <a:xfrm>
            <a:off x="2699792" y="6011996"/>
            <a:ext cx="3228256" cy="338554"/>
          </a:xfrm>
          <a:prstGeom prst="rect">
            <a:avLst/>
          </a:prstGeom>
        </p:spPr>
        <p:txBody>
          <a:bodyPr wrap="none">
            <a:spAutoFit/>
          </a:bodyPr>
          <a:lstStyle/>
          <a:p>
            <a:r>
              <a:rPr lang="ru-RU" sz="1600" dirty="0">
                <a:latin typeface="Times New Roman" panose="02020603050405020304" pitchFamily="18" charset="0"/>
                <a:cs typeface="Times New Roman" panose="02020603050405020304" pitchFamily="18" charset="0"/>
              </a:rPr>
              <a:t>Демонстрация операции проекции</a:t>
            </a:r>
          </a:p>
        </p:txBody>
      </p:sp>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47815" y="1800538"/>
            <a:ext cx="1095258" cy="5949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Прямоугольник 8"/>
          <p:cNvSpPr/>
          <p:nvPr/>
        </p:nvSpPr>
        <p:spPr>
          <a:xfrm>
            <a:off x="646689" y="2276872"/>
            <a:ext cx="2449581" cy="338554"/>
          </a:xfrm>
          <a:prstGeom prst="rect">
            <a:avLst/>
          </a:prstGeom>
        </p:spPr>
        <p:txBody>
          <a:bodyPr wrap="none">
            <a:spAutoFit/>
          </a:bodyPr>
          <a:lstStyle/>
          <a:p>
            <a:r>
              <a:rPr lang="en-US" sz="1600" b="1" i="1" dirty="0">
                <a:latin typeface="Times New Roman" panose="02020603050405020304" pitchFamily="18" charset="0"/>
                <a:cs typeface="Times New Roman" panose="02020603050405020304" pitchFamily="18" charset="0"/>
              </a:rPr>
              <a:t>R </a:t>
            </a:r>
            <a:r>
              <a:rPr lang="en-US" sz="1600" b="1" dirty="0">
                <a:latin typeface="Times New Roman" panose="02020603050405020304" pitchFamily="18" charset="0"/>
                <a:cs typeface="Times New Roman" panose="02020603050405020304" pitchFamily="18" charset="0"/>
              </a:rPr>
              <a:t>– </a:t>
            </a:r>
            <a:r>
              <a:rPr lang="ru-RU" sz="1600" b="1" dirty="0">
                <a:latin typeface="Times New Roman" panose="02020603050405020304" pitchFamily="18" charset="0"/>
                <a:cs typeface="Times New Roman" panose="02020603050405020304" pitchFamily="18" charset="0"/>
              </a:rPr>
              <a:t>таблица «Студенты»</a:t>
            </a:r>
            <a:endParaRPr lang="ru-RU" sz="1600" dirty="0">
              <a:latin typeface="Times New Roman" panose="02020603050405020304" pitchFamily="18" charset="0"/>
              <a:cs typeface="Times New Roman" panose="02020603050405020304" pitchFamily="18" charset="0"/>
            </a:endParaRPr>
          </a:p>
        </p:txBody>
      </p:sp>
      <p:sp>
        <p:nvSpPr>
          <p:cNvPr id="10" name="Прямоугольник 9"/>
          <p:cNvSpPr/>
          <p:nvPr/>
        </p:nvSpPr>
        <p:spPr>
          <a:xfrm>
            <a:off x="6876256" y="2254203"/>
            <a:ext cx="1234633" cy="369332"/>
          </a:xfrm>
          <a:prstGeom prst="rect">
            <a:avLst/>
          </a:prstGeom>
        </p:spPr>
        <p:txBody>
          <a:bodyPr wrap="none">
            <a:spAutoFit/>
          </a:bodyPr>
          <a:lstStyle/>
          <a:p>
            <a:r>
              <a:rPr lang="ru-RU" b="1" dirty="0">
                <a:latin typeface="Times New Roman" panose="02020603050405020304" pitchFamily="18" charset="0"/>
                <a:cs typeface="Times New Roman" panose="02020603050405020304" pitchFamily="18" charset="0"/>
              </a:rPr>
              <a:t>Проекция</a:t>
            </a:r>
            <a:endParaRPr lang="ru-RU" dirty="0">
              <a:latin typeface="Times New Roman" panose="02020603050405020304" pitchFamily="18" charset="0"/>
              <a:cs typeface="Times New Roman" panose="02020603050405020304" pitchFamily="18" charset="0"/>
            </a:endParaRPr>
          </a:p>
        </p:txBody>
      </p:sp>
      <p:pic>
        <p:nvPicPr>
          <p:cNvPr id="1638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4" y="2866451"/>
            <a:ext cx="5112568" cy="25747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Стрелка вправо 10"/>
          <p:cNvSpPr/>
          <p:nvPr/>
        </p:nvSpPr>
        <p:spPr>
          <a:xfrm>
            <a:off x="5508104" y="3706715"/>
            <a:ext cx="504056"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1638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51333" y="2879541"/>
            <a:ext cx="2312969" cy="23003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84378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99008" y="116632"/>
            <a:ext cx="8779134" cy="504056"/>
          </a:xfrm>
        </p:spPr>
        <p:txBody>
          <a:bodyPr>
            <a:normAutofit fontScale="90000"/>
          </a:bodyPr>
          <a:lstStyle/>
          <a:p>
            <a:r>
              <a:rPr lang="ru-RU" sz="2800" b="1" dirty="0">
                <a:latin typeface="Times New Roman" pitchFamily="18" charset="0"/>
                <a:cs typeface="Times New Roman" pitchFamily="18" charset="0"/>
              </a:rPr>
              <a:t>Реляционная </a:t>
            </a:r>
            <a:r>
              <a:rPr lang="ru-RU" sz="2800" b="1" dirty="0" smtClean="0">
                <a:latin typeface="Times New Roman" pitchFamily="18" charset="0"/>
                <a:cs typeface="Times New Roman" pitchFamily="18" charset="0"/>
              </a:rPr>
              <a:t>алгебра. Произведение.</a:t>
            </a:r>
            <a:endParaRPr lang="ru-RU" sz="2800" b="1" dirty="0"/>
          </a:p>
        </p:txBody>
      </p:sp>
      <p:sp>
        <p:nvSpPr>
          <p:cNvPr id="4" name="TextBox 3"/>
          <p:cNvSpPr txBox="1"/>
          <p:nvPr/>
        </p:nvSpPr>
        <p:spPr>
          <a:xfrm>
            <a:off x="8676456" y="6381328"/>
            <a:ext cx="301686" cy="369332"/>
          </a:xfrm>
          <a:prstGeom prst="rect">
            <a:avLst/>
          </a:prstGeom>
          <a:noFill/>
        </p:spPr>
        <p:txBody>
          <a:bodyPr wrap="none" rtlCol="0">
            <a:spAutoFit/>
          </a:bodyPr>
          <a:lstStyle/>
          <a:p>
            <a:r>
              <a:rPr lang="ru-RU" dirty="0" smtClean="0"/>
              <a:t>7</a:t>
            </a:r>
            <a:endParaRPr lang="ru-RU" dirty="0"/>
          </a:p>
        </p:txBody>
      </p:sp>
      <p:sp>
        <p:nvSpPr>
          <p:cNvPr id="3" name="Прямоугольник 2"/>
          <p:cNvSpPr/>
          <p:nvPr/>
        </p:nvSpPr>
        <p:spPr>
          <a:xfrm>
            <a:off x="251520" y="620688"/>
            <a:ext cx="8730796" cy="2308324"/>
          </a:xfrm>
          <a:prstGeom prst="rect">
            <a:avLst/>
          </a:prstGeom>
        </p:spPr>
        <p:txBody>
          <a:bodyPr wrap="square">
            <a:spAutoFit/>
          </a:bodyPr>
          <a:lstStyle/>
          <a:p>
            <a:pPr algn="just"/>
            <a:r>
              <a:rPr lang="ru-RU" dirty="0" smtClean="0">
                <a:latin typeface="Times New Roman" panose="02020603050405020304" pitchFamily="18" charset="0"/>
                <a:cs typeface="Times New Roman" panose="02020603050405020304" pitchFamily="18" charset="0"/>
              </a:rPr>
              <a:t>	Отношение</a:t>
            </a:r>
            <a:r>
              <a:rPr lang="ru-RU" dirty="0">
                <a:latin typeface="Times New Roman" panose="02020603050405020304" pitchFamily="18" charset="0"/>
                <a:cs typeface="Times New Roman" panose="02020603050405020304" pitchFamily="18" charset="0"/>
              </a:rPr>
              <a:t>, получаемое в результате декартова произведения, </a:t>
            </a:r>
            <a:r>
              <a:rPr lang="ru-RU" dirty="0" smtClean="0">
                <a:latin typeface="Times New Roman" panose="02020603050405020304" pitchFamily="18" charset="0"/>
                <a:cs typeface="Times New Roman" panose="02020603050405020304" pitchFamily="18" charset="0"/>
              </a:rPr>
              <a:t>представляет </a:t>
            </a:r>
            <a:r>
              <a:rPr lang="ru-RU" dirty="0">
                <a:latin typeface="Times New Roman" panose="02020603050405020304" pitchFamily="18" charset="0"/>
                <a:cs typeface="Times New Roman" panose="02020603050405020304" pitchFamily="18" charset="0"/>
              </a:rPr>
              <a:t>собой сцепление строк из одного отношения со строками </a:t>
            </a:r>
            <a:r>
              <a:rPr lang="ru-RU" dirty="0" smtClean="0">
                <a:latin typeface="Times New Roman" panose="02020603050405020304" pitchFamily="18" charset="0"/>
                <a:cs typeface="Times New Roman" panose="02020603050405020304" pitchFamily="18" charset="0"/>
              </a:rPr>
              <a:t>из другого </a:t>
            </a:r>
            <a:r>
              <a:rPr lang="ru-RU" dirty="0">
                <a:latin typeface="Times New Roman" panose="02020603050405020304" pitchFamily="18" charset="0"/>
                <a:cs typeface="Times New Roman" panose="02020603050405020304" pitchFamily="18" charset="0"/>
              </a:rPr>
              <a:t>отношения. В результате произведения каждой строке из </a:t>
            </a:r>
            <a:r>
              <a:rPr lang="ru-RU" dirty="0" smtClean="0">
                <a:latin typeface="Times New Roman" panose="02020603050405020304" pitchFamily="18" charset="0"/>
                <a:cs typeface="Times New Roman" panose="02020603050405020304" pitchFamily="18" charset="0"/>
              </a:rPr>
              <a:t>одной таблицы </a:t>
            </a:r>
            <a:r>
              <a:rPr lang="ru-RU" dirty="0">
                <a:latin typeface="Times New Roman" panose="02020603050405020304" pitchFamily="18" charset="0"/>
                <a:cs typeface="Times New Roman" panose="02020603050405020304" pitchFamily="18" charset="0"/>
              </a:rPr>
              <a:t>R присоединяется одна строка из другой таблицы S. На </a:t>
            </a:r>
            <a:r>
              <a:rPr lang="ru-RU" dirty="0" smtClean="0">
                <a:latin typeface="Times New Roman" panose="02020603050405020304" pitchFamily="18" charset="0"/>
                <a:cs typeface="Times New Roman" panose="02020603050405020304" pitchFamily="18" charset="0"/>
              </a:rPr>
              <a:t>практике </a:t>
            </a:r>
            <a:r>
              <a:rPr lang="ru-RU" dirty="0">
                <a:latin typeface="Times New Roman" panose="02020603050405020304" pitchFamily="18" charset="0"/>
                <a:cs typeface="Times New Roman" panose="02020603050405020304" pitchFamily="18" charset="0"/>
              </a:rPr>
              <a:t>подобная операция редко когда оказывается востребованной, </a:t>
            </a:r>
            <a:r>
              <a:rPr lang="ru-RU" dirty="0" smtClean="0">
                <a:latin typeface="Times New Roman" panose="02020603050405020304" pitchFamily="18" charset="0"/>
                <a:cs typeface="Times New Roman" panose="02020603050405020304" pitchFamily="18" charset="0"/>
              </a:rPr>
              <a:t>ведь в </a:t>
            </a:r>
            <a:r>
              <a:rPr lang="ru-RU" dirty="0">
                <a:latin typeface="Times New Roman" panose="02020603050405020304" pitchFamily="18" charset="0"/>
                <a:cs typeface="Times New Roman" panose="02020603050405020304" pitchFamily="18" charset="0"/>
              </a:rPr>
              <a:t>результирующем множестве оказываются все возможные </a:t>
            </a:r>
            <a:r>
              <a:rPr lang="ru-RU" dirty="0" smtClean="0">
                <a:latin typeface="Times New Roman" panose="02020603050405020304" pitchFamily="18" charset="0"/>
                <a:cs typeface="Times New Roman" panose="02020603050405020304" pitchFamily="18" charset="0"/>
              </a:rPr>
              <a:t>сочетания строк </a:t>
            </a:r>
            <a:r>
              <a:rPr lang="ru-RU" dirty="0">
                <a:latin typeface="Times New Roman" panose="02020603050405020304" pitchFamily="18" charset="0"/>
                <a:cs typeface="Times New Roman" panose="02020603050405020304" pitchFamily="18" charset="0"/>
              </a:rPr>
              <a:t>из двух таблиц. Однако из любого правила есть и исключения. </a:t>
            </a:r>
            <a:r>
              <a:rPr lang="ru-RU" dirty="0" smtClean="0">
                <a:latin typeface="Times New Roman" panose="02020603050405020304" pitchFamily="18" charset="0"/>
                <a:cs typeface="Times New Roman" panose="02020603050405020304" pitchFamily="18" charset="0"/>
              </a:rPr>
              <a:t>Допустим</a:t>
            </a:r>
            <a:r>
              <a:rPr lang="ru-RU" dirty="0">
                <a:latin typeface="Times New Roman" panose="02020603050405020304" pitchFamily="18" charset="0"/>
                <a:cs typeface="Times New Roman" panose="02020603050405020304" pitchFamily="18" charset="0"/>
              </a:rPr>
              <a:t>, что студенты хотят получить данные о том, какие учебные </a:t>
            </a:r>
            <a:r>
              <a:rPr lang="ru-RU" dirty="0" smtClean="0">
                <a:latin typeface="Times New Roman" panose="02020603050405020304" pitchFamily="18" charset="0"/>
                <a:cs typeface="Times New Roman" panose="02020603050405020304" pitchFamily="18" charset="0"/>
              </a:rPr>
              <a:t>дисциплины </a:t>
            </a:r>
            <a:r>
              <a:rPr lang="ru-RU" dirty="0">
                <a:latin typeface="Times New Roman" panose="02020603050405020304" pitchFamily="18" charset="0"/>
                <a:cs typeface="Times New Roman" panose="02020603050405020304" pitchFamily="18" charset="0"/>
              </a:rPr>
              <a:t>им предстоит изучать, тогда без декартового произведения </a:t>
            </a:r>
            <a:r>
              <a:rPr lang="ru-RU" dirty="0" smtClean="0">
                <a:latin typeface="Times New Roman" panose="02020603050405020304" pitchFamily="18" charset="0"/>
                <a:cs typeface="Times New Roman" panose="02020603050405020304" pitchFamily="18" charset="0"/>
              </a:rPr>
              <a:t>не обойтись.</a:t>
            </a:r>
            <a:endParaRPr lang="ru-RU" dirty="0">
              <a:latin typeface="Times New Roman" panose="02020603050405020304" pitchFamily="18" charset="0"/>
              <a:cs typeface="Times New Roman" panose="02020603050405020304" pitchFamily="18" charset="0"/>
            </a:endParaRPr>
          </a:p>
        </p:txBody>
      </p:sp>
      <p:sp>
        <p:nvSpPr>
          <p:cNvPr id="5" name="Прямоугольник 4"/>
          <p:cNvSpPr/>
          <p:nvPr/>
        </p:nvSpPr>
        <p:spPr>
          <a:xfrm>
            <a:off x="1279891" y="6393754"/>
            <a:ext cx="3590535" cy="338554"/>
          </a:xfrm>
          <a:prstGeom prst="rect">
            <a:avLst/>
          </a:prstGeom>
        </p:spPr>
        <p:txBody>
          <a:bodyPr wrap="none">
            <a:spAutoFit/>
          </a:bodyPr>
          <a:lstStyle/>
          <a:p>
            <a:r>
              <a:rPr lang="ru-RU" sz="1600" dirty="0">
                <a:latin typeface="Times New Roman" panose="02020603050405020304" pitchFamily="18" charset="0"/>
                <a:cs typeface="Times New Roman" panose="02020603050405020304" pitchFamily="18" charset="0"/>
              </a:rPr>
              <a:t>Демонстрация операции произведения</a:t>
            </a:r>
          </a:p>
        </p:txBody>
      </p:sp>
      <p:sp>
        <p:nvSpPr>
          <p:cNvPr id="11" name="Стрелка вправо 10"/>
          <p:cNvSpPr/>
          <p:nvPr/>
        </p:nvSpPr>
        <p:spPr>
          <a:xfrm>
            <a:off x="4670268" y="5045677"/>
            <a:ext cx="504056"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 name="Прямоугольник 5"/>
          <p:cNvSpPr/>
          <p:nvPr/>
        </p:nvSpPr>
        <p:spPr>
          <a:xfrm>
            <a:off x="255043" y="4037383"/>
            <a:ext cx="1639488" cy="338554"/>
          </a:xfrm>
          <a:prstGeom prst="rect">
            <a:avLst/>
          </a:prstGeom>
        </p:spPr>
        <p:txBody>
          <a:bodyPr wrap="none">
            <a:spAutoFit/>
          </a:bodyPr>
          <a:lstStyle/>
          <a:p>
            <a:r>
              <a:rPr lang="en-US" sz="1600" b="1" i="1" dirty="0">
                <a:latin typeface="Times New Roman" panose="02020603050405020304" pitchFamily="18" charset="0"/>
                <a:cs typeface="Times New Roman" panose="02020603050405020304" pitchFamily="18" charset="0"/>
              </a:rPr>
              <a:t>R </a:t>
            </a:r>
            <a:r>
              <a:rPr lang="en-US" sz="1600" b="1" dirty="0">
                <a:latin typeface="Times New Roman" panose="02020603050405020304" pitchFamily="18" charset="0"/>
                <a:cs typeface="Times New Roman" panose="02020603050405020304" pitchFamily="18" charset="0"/>
              </a:rPr>
              <a:t>– «</a:t>
            </a:r>
            <a:r>
              <a:rPr lang="ru-RU" sz="1600" b="1" dirty="0">
                <a:latin typeface="Times New Roman" panose="02020603050405020304" pitchFamily="18" charset="0"/>
                <a:cs typeface="Times New Roman" panose="02020603050405020304" pitchFamily="18" charset="0"/>
              </a:rPr>
              <a:t>Студенты»</a:t>
            </a:r>
            <a:endParaRPr lang="ru-RU" sz="1600" dirty="0">
              <a:latin typeface="Times New Roman" panose="02020603050405020304" pitchFamily="18" charset="0"/>
              <a:cs typeface="Times New Roman" panose="02020603050405020304" pitchFamily="18" charset="0"/>
            </a:endParaRPr>
          </a:p>
        </p:txBody>
      </p:sp>
      <p:sp>
        <p:nvSpPr>
          <p:cNvPr id="7" name="Прямоугольник 6"/>
          <p:cNvSpPr/>
          <p:nvPr/>
        </p:nvSpPr>
        <p:spPr>
          <a:xfrm>
            <a:off x="2550841" y="4005064"/>
            <a:ext cx="1928733" cy="338554"/>
          </a:xfrm>
          <a:prstGeom prst="rect">
            <a:avLst/>
          </a:prstGeom>
        </p:spPr>
        <p:txBody>
          <a:bodyPr wrap="none">
            <a:spAutoFit/>
          </a:bodyPr>
          <a:lstStyle/>
          <a:p>
            <a:r>
              <a:rPr lang="en-US" sz="1600" b="1" i="1" dirty="0">
                <a:latin typeface="Times New Roman" panose="02020603050405020304" pitchFamily="18" charset="0"/>
                <a:cs typeface="Times New Roman" panose="02020603050405020304" pitchFamily="18" charset="0"/>
              </a:rPr>
              <a:t>S </a:t>
            </a:r>
            <a:r>
              <a:rPr lang="en-US" sz="1600" b="1" dirty="0">
                <a:latin typeface="Times New Roman" panose="02020603050405020304" pitchFamily="18" charset="0"/>
                <a:cs typeface="Times New Roman" panose="02020603050405020304" pitchFamily="18" charset="0"/>
              </a:rPr>
              <a:t>– «</a:t>
            </a:r>
            <a:r>
              <a:rPr lang="ru-RU" sz="1600" b="1" dirty="0">
                <a:latin typeface="Times New Roman" panose="02020603050405020304" pitchFamily="18" charset="0"/>
                <a:cs typeface="Times New Roman" panose="02020603050405020304" pitchFamily="18" charset="0"/>
              </a:rPr>
              <a:t>Дисциплины»</a:t>
            </a:r>
            <a:endParaRPr lang="ru-RU" sz="1600" dirty="0">
              <a:latin typeface="Times New Roman" panose="02020603050405020304" pitchFamily="18" charset="0"/>
              <a:cs typeface="Times New Roman" panose="02020603050405020304" pitchFamily="18" charset="0"/>
            </a:endParaRPr>
          </a:p>
        </p:txBody>
      </p:sp>
      <p:sp>
        <p:nvSpPr>
          <p:cNvPr id="8" name="Прямоугольник 7"/>
          <p:cNvSpPr/>
          <p:nvPr/>
        </p:nvSpPr>
        <p:spPr>
          <a:xfrm>
            <a:off x="7163291" y="6393754"/>
            <a:ext cx="654346" cy="338554"/>
          </a:xfrm>
          <a:prstGeom prst="rect">
            <a:avLst/>
          </a:prstGeom>
        </p:spPr>
        <p:txBody>
          <a:bodyPr wrap="none">
            <a:spAutoFit/>
          </a:bodyPr>
          <a:lstStyle/>
          <a:p>
            <a:r>
              <a:rPr lang="en-US" sz="1600" b="1" i="1" dirty="0">
                <a:latin typeface="Times New Roman" panose="02020603050405020304" pitchFamily="18" charset="0"/>
                <a:cs typeface="Times New Roman" panose="02020603050405020304" pitchFamily="18" charset="0"/>
              </a:rPr>
              <a:t>R </a:t>
            </a:r>
            <a:r>
              <a:rPr lang="en-US" sz="1600" b="1" dirty="0">
                <a:latin typeface="Times New Roman" panose="02020603050405020304" pitchFamily="18" charset="0"/>
                <a:cs typeface="Times New Roman" panose="02020603050405020304" pitchFamily="18" charset="0"/>
              </a:rPr>
              <a:t>× </a:t>
            </a:r>
            <a:r>
              <a:rPr lang="en-US" sz="1600" b="1" i="1" dirty="0">
                <a:latin typeface="Times New Roman" panose="02020603050405020304" pitchFamily="18" charset="0"/>
                <a:cs typeface="Times New Roman" panose="02020603050405020304" pitchFamily="18" charset="0"/>
              </a:rPr>
              <a:t>S</a:t>
            </a:r>
            <a:endParaRPr lang="ru-RU" sz="1600" dirty="0">
              <a:latin typeface="Times New Roman" panose="02020603050405020304" pitchFamily="18" charset="0"/>
              <a:cs typeface="Times New Roman" panose="02020603050405020304" pitchFamily="18" charset="0"/>
            </a:endParaRPr>
          </a:p>
        </p:txBody>
      </p:sp>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8002" y="4546377"/>
            <a:ext cx="4166636" cy="14832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41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56153" y="2926818"/>
            <a:ext cx="3626163" cy="34545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071548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99008" y="116632"/>
            <a:ext cx="8779134" cy="504056"/>
          </a:xfrm>
        </p:spPr>
        <p:txBody>
          <a:bodyPr>
            <a:normAutofit fontScale="90000"/>
          </a:bodyPr>
          <a:lstStyle/>
          <a:p>
            <a:r>
              <a:rPr lang="ru-RU" sz="2800" b="1" dirty="0">
                <a:latin typeface="Times New Roman" pitchFamily="18" charset="0"/>
                <a:cs typeface="Times New Roman" pitchFamily="18" charset="0"/>
              </a:rPr>
              <a:t>Реляционная </a:t>
            </a:r>
            <a:r>
              <a:rPr lang="ru-RU" sz="2800" b="1" dirty="0" smtClean="0">
                <a:latin typeface="Times New Roman" pitchFamily="18" charset="0"/>
                <a:cs typeface="Times New Roman" pitchFamily="18" charset="0"/>
              </a:rPr>
              <a:t>алгебра. Объединение.</a:t>
            </a:r>
            <a:endParaRPr lang="ru-RU" sz="2800" b="1" dirty="0"/>
          </a:p>
        </p:txBody>
      </p:sp>
      <p:sp>
        <p:nvSpPr>
          <p:cNvPr id="4" name="TextBox 3"/>
          <p:cNvSpPr txBox="1"/>
          <p:nvPr/>
        </p:nvSpPr>
        <p:spPr>
          <a:xfrm>
            <a:off x="8676456" y="6381328"/>
            <a:ext cx="301686" cy="369332"/>
          </a:xfrm>
          <a:prstGeom prst="rect">
            <a:avLst/>
          </a:prstGeom>
          <a:noFill/>
        </p:spPr>
        <p:txBody>
          <a:bodyPr wrap="none" rtlCol="0">
            <a:spAutoFit/>
          </a:bodyPr>
          <a:lstStyle/>
          <a:p>
            <a:r>
              <a:rPr lang="ru-RU" dirty="0" smtClean="0"/>
              <a:t>8</a:t>
            </a:r>
            <a:endParaRPr lang="ru-RU" dirty="0"/>
          </a:p>
        </p:txBody>
      </p:sp>
      <p:sp>
        <p:nvSpPr>
          <p:cNvPr id="3" name="Прямоугольник 2"/>
          <p:cNvSpPr/>
          <p:nvPr/>
        </p:nvSpPr>
        <p:spPr>
          <a:xfrm>
            <a:off x="251520" y="620688"/>
            <a:ext cx="8730796" cy="923330"/>
          </a:xfrm>
          <a:prstGeom prst="rect">
            <a:avLst/>
          </a:prstGeom>
        </p:spPr>
        <p:txBody>
          <a:bodyPr wrap="square">
            <a:spAutoFit/>
          </a:bodyPr>
          <a:lstStyle/>
          <a:p>
            <a:pPr algn="just"/>
            <a:r>
              <a:rPr lang="ru-RU" dirty="0" smtClean="0">
                <a:latin typeface="Times New Roman" panose="02020603050405020304" pitchFamily="18" charset="0"/>
                <a:cs typeface="Times New Roman" panose="02020603050405020304" pitchFamily="18" charset="0"/>
              </a:rPr>
              <a:t>	Операция </a:t>
            </a:r>
            <a:r>
              <a:rPr lang="ru-RU" dirty="0">
                <a:latin typeface="Times New Roman" panose="02020603050405020304" pitchFamily="18" charset="0"/>
                <a:cs typeface="Times New Roman" panose="02020603050405020304" pitchFamily="18" charset="0"/>
              </a:rPr>
              <a:t>объединения проводится только с таблицами R и S, </a:t>
            </a:r>
            <a:r>
              <a:rPr lang="ru-RU" dirty="0" smtClean="0">
                <a:latin typeface="Times New Roman" panose="02020603050405020304" pitchFamily="18" charset="0"/>
                <a:cs typeface="Times New Roman" panose="02020603050405020304" pitchFamily="18" charset="0"/>
              </a:rPr>
              <a:t>совместимыми по </a:t>
            </a:r>
            <a:r>
              <a:rPr lang="ru-RU" dirty="0">
                <a:latin typeface="Times New Roman" panose="02020603050405020304" pitchFamily="18" charset="0"/>
                <a:cs typeface="Times New Roman" panose="02020603050405020304" pitchFamily="18" charset="0"/>
              </a:rPr>
              <a:t>объединению, например с идентичной структурой. В </a:t>
            </a:r>
            <a:r>
              <a:rPr lang="ru-RU" dirty="0" smtClean="0">
                <a:latin typeface="Times New Roman" panose="02020603050405020304" pitchFamily="18" charset="0"/>
                <a:cs typeface="Times New Roman" panose="02020603050405020304" pitchFamily="18" charset="0"/>
              </a:rPr>
              <a:t>результате </a:t>
            </a:r>
            <a:r>
              <a:rPr lang="ru-RU" dirty="0">
                <a:latin typeface="Times New Roman" panose="02020603050405020304" pitchFamily="18" charset="0"/>
                <a:cs typeface="Times New Roman" panose="02020603050405020304" pitchFamily="18" charset="0"/>
              </a:rPr>
              <a:t>мы получим суммарную таблицу, содержащую строки из </a:t>
            </a:r>
            <a:r>
              <a:rPr lang="ru-RU" dirty="0" smtClean="0">
                <a:latin typeface="Times New Roman" panose="02020603050405020304" pitchFamily="18" charset="0"/>
                <a:cs typeface="Times New Roman" panose="02020603050405020304" pitchFamily="18" charset="0"/>
              </a:rPr>
              <a:t>двух исходных </a:t>
            </a:r>
            <a:r>
              <a:rPr lang="ru-RU" dirty="0">
                <a:latin typeface="Times New Roman" panose="02020603050405020304" pitchFamily="18" charset="0"/>
                <a:cs typeface="Times New Roman" panose="02020603050405020304" pitchFamily="18" charset="0"/>
              </a:rPr>
              <a:t>отношений</a:t>
            </a:r>
            <a:r>
              <a:rPr lang="ru-RU" dirty="0" smtClean="0">
                <a:latin typeface="Times New Roman" panose="02020603050405020304" pitchFamily="18" charset="0"/>
                <a:cs typeface="Times New Roman" panose="02020603050405020304" pitchFamily="18" charset="0"/>
              </a:rPr>
              <a:t>:</a:t>
            </a:r>
            <a:endParaRPr lang="ru-RU" dirty="0">
              <a:latin typeface="Times New Roman" panose="02020603050405020304" pitchFamily="18" charset="0"/>
              <a:cs typeface="Times New Roman" panose="02020603050405020304" pitchFamily="18" charset="0"/>
            </a:endParaRPr>
          </a:p>
        </p:txBody>
      </p:sp>
      <p:sp>
        <p:nvSpPr>
          <p:cNvPr id="11" name="Стрелка вправо 10"/>
          <p:cNvSpPr/>
          <p:nvPr/>
        </p:nvSpPr>
        <p:spPr>
          <a:xfrm>
            <a:off x="5652120" y="4780069"/>
            <a:ext cx="668574"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Прямоугольник 8"/>
          <p:cNvSpPr/>
          <p:nvPr/>
        </p:nvSpPr>
        <p:spPr>
          <a:xfrm>
            <a:off x="2195736" y="6196662"/>
            <a:ext cx="3595023" cy="338554"/>
          </a:xfrm>
          <a:prstGeom prst="rect">
            <a:avLst/>
          </a:prstGeom>
        </p:spPr>
        <p:txBody>
          <a:bodyPr wrap="none">
            <a:spAutoFit/>
          </a:bodyPr>
          <a:lstStyle/>
          <a:p>
            <a:r>
              <a:rPr lang="ru-RU" sz="1600" dirty="0">
                <a:latin typeface="Times New Roman" panose="02020603050405020304" pitchFamily="18" charset="0"/>
                <a:cs typeface="Times New Roman" panose="02020603050405020304" pitchFamily="18" charset="0"/>
              </a:rPr>
              <a:t>Демонстрация операции объединения</a:t>
            </a:r>
          </a:p>
        </p:txBody>
      </p:sp>
      <p:sp>
        <p:nvSpPr>
          <p:cNvPr id="10" name="Прямоугольник 9"/>
          <p:cNvSpPr/>
          <p:nvPr/>
        </p:nvSpPr>
        <p:spPr>
          <a:xfrm>
            <a:off x="251520" y="1909171"/>
            <a:ext cx="8730796" cy="1200329"/>
          </a:xfrm>
          <a:prstGeom prst="rect">
            <a:avLst/>
          </a:prstGeom>
        </p:spPr>
        <p:txBody>
          <a:bodyPr wrap="square">
            <a:spAutoFit/>
          </a:bodyPr>
          <a:lstStyle/>
          <a:p>
            <a:pPr algn="just"/>
            <a:r>
              <a:rPr lang="ru-RU" dirty="0" smtClean="0">
                <a:latin typeface="Times New Roman" panose="02020603050405020304" pitchFamily="18" charset="0"/>
                <a:cs typeface="Times New Roman" panose="02020603050405020304" pitchFamily="18" charset="0"/>
              </a:rPr>
              <a:t>	Представленная ниже операция </a:t>
            </a:r>
            <a:r>
              <a:rPr lang="ru-RU" dirty="0">
                <a:latin typeface="Times New Roman" panose="02020603050405020304" pitchFamily="18" charset="0"/>
                <a:cs typeface="Times New Roman" panose="02020603050405020304" pitchFamily="18" charset="0"/>
              </a:rPr>
              <a:t>объединения суммирует </a:t>
            </a:r>
            <a:r>
              <a:rPr lang="ru-RU" dirty="0" smtClean="0">
                <a:latin typeface="Times New Roman" panose="02020603050405020304" pitchFamily="18" charset="0"/>
                <a:cs typeface="Times New Roman" panose="02020603050405020304" pitchFamily="18" charset="0"/>
              </a:rPr>
              <a:t>записи из </a:t>
            </a:r>
            <a:r>
              <a:rPr lang="ru-RU" dirty="0">
                <a:latin typeface="Times New Roman" panose="02020603050405020304" pitchFamily="18" charset="0"/>
                <a:cs typeface="Times New Roman" panose="02020603050405020304" pitchFamily="18" charset="0"/>
              </a:rPr>
              <a:t>таблиц R и S в результирующее отношение. Стоит заметить, что если бы исходные таблицы содержали одинаковые по содержанию строки, то в результате операции объединения из итогового множества должны быть удалены записи-дубликаты.</a:t>
            </a:r>
          </a:p>
        </p:txBody>
      </p:sp>
      <p:sp>
        <p:nvSpPr>
          <p:cNvPr id="12" name="Прямоугольник 11"/>
          <p:cNvSpPr/>
          <p:nvPr/>
        </p:nvSpPr>
        <p:spPr>
          <a:xfrm>
            <a:off x="368376" y="3757445"/>
            <a:ext cx="1944216" cy="338554"/>
          </a:xfrm>
          <a:prstGeom prst="rect">
            <a:avLst/>
          </a:prstGeom>
        </p:spPr>
        <p:txBody>
          <a:bodyPr wrap="square">
            <a:spAutoFit/>
          </a:bodyPr>
          <a:lstStyle/>
          <a:p>
            <a:r>
              <a:rPr lang="en-US" sz="1600" b="1" i="1" dirty="0" smtClean="0">
                <a:latin typeface="Times New Roman" panose="02020603050405020304" pitchFamily="18" charset="0"/>
                <a:cs typeface="Times New Roman" panose="02020603050405020304" pitchFamily="18" charset="0"/>
              </a:rPr>
              <a:t>R</a:t>
            </a:r>
            <a:r>
              <a:rPr lang="ru-RU" sz="1600" b="1" i="1" dirty="0" smtClean="0">
                <a:latin typeface="Times New Roman" panose="02020603050405020304" pitchFamily="18" charset="0"/>
                <a:cs typeface="Times New Roman" panose="02020603050405020304" pitchFamily="18" charset="0"/>
              </a:rPr>
              <a:t> </a:t>
            </a:r>
            <a:r>
              <a:rPr lang="ru-RU" sz="1600" b="1" dirty="0" smtClean="0">
                <a:latin typeface="Times New Roman" panose="02020603050405020304" pitchFamily="18" charset="0"/>
                <a:cs typeface="Times New Roman" panose="02020603050405020304" pitchFamily="18" charset="0"/>
              </a:rPr>
              <a:t>– </a:t>
            </a:r>
            <a:r>
              <a:rPr lang="ru-RU" sz="1600" b="1" dirty="0">
                <a:latin typeface="Times New Roman" panose="02020603050405020304" pitchFamily="18" charset="0"/>
                <a:cs typeface="Times New Roman" panose="02020603050405020304" pitchFamily="18" charset="0"/>
              </a:rPr>
              <a:t>«Студенты 1»</a:t>
            </a:r>
            <a:endParaRPr lang="ru-RU" sz="1600" dirty="0">
              <a:latin typeface="Times New Roman" panose="02020603050405020304" pitchFamily="18" charset="0"/>
              <a:cs typeface="Times New Roman" panose="02020603050405020304" pitchFamily="18" charset="0"/>
            </a:endParaRPr>
          </a:p>
        </p:txBody>
      </p:sp>
      <p:sp>
        <p:nvSpPr>
          <p:cNvPr id="13" name="Прямоугольник 12"/>
          <p:cNvSpPr/>
          <p:nvPr/>
        </p:nvSpPr>
        <p:spPr>
          <a:xfrm>
            <a:off x="3373949" y="3757445"/>
            <a:ext cx="1770934" cy="338554"/>
          </a:xfrm>
          <a:prstGeom prst="rect">
            <a:avLst/>
          </a:prstGeom>
        </p:spPr>
        <p:txBody>
          <a:bodyPr wrap="none">
            <a:spAutoFit/>
          </a:bodyPr>
          <a:lstStyle/>
          <a:p>
            <a:r>
              <a:rPr lang="en-US" sz="1600" b="1" i="1" dirty="0">
                <a:latin typeface="Times New Roman" panose="02020603050405020304" pitchFamily="18" charset="0"/>
                <a:cs typeface="Times New Roman" panose="02020603050405020304" pitchFamily="18" charset="0"/>
              </a:rPr>
              <a:t>S </a:t>
            </a:r>
            <a:r>
              <a:rPr lang="en-US" sz="1600" b="1" dirty="0">
                <a:latin typeface="Times New Roman" panose="02020603050405020304" pitchFamily="18" charset="0"/>
                <a:cs typeface="Times New Roman" panose="02020603050405020304" pitchFamily="18" charset="0"/>
              </a:rPr>
              <a:t>– «</a:t>
            </a:r>
            <a:r>
              <a:rPr lang="ru-RU" sz="1600" b="1" dirty="0">
                <a:latin typeface="Times New Roman" panose="02020603050405020304" pitchFamily="18" charset="0"/>
                <a:cs typeface="Times New Roman" panose="02020603050405020304" pitchFamily="18" charset="0"/>
              </a:rPr>
              <a:t>Студенты 2»</a:t>
            </a:r>
            <a:endParaRPr lang="ru-RU" sz="1600" dirty="0">
              <a:latin typeface="Times New Roman" panose="02020603050405020304" pitchFamily="18" charset="0"/>
              <a:cs typeface="Times New Roman" panose="02020603050405020304" pitchFamily="18" charset="0"/>
            </a:endParaRPr>
          </a:p>
        </p:txBody>
      </p:sp>
      <p:pic>
        <p:nvPicPr>
          <p:cNvPr id="184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01274" y="1583471"/>
            <a:ext cx="784639" cy="3256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43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64288" y="3277594"/>
            <a:ext cx="792088" cy="3240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43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27784" y="4676746"/>
            <a:ext cx="432048" cy="6912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437"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7203" y="4247302"/>
            <a:ext cx="2286563" cy="16190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438"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99196" y="4331907"/>
            <a:ext cx="2224251" cy="15344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439"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44208" y="3757445"/>
            <a:ext cx="2232248" cy="25298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214211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99008" y="116632"/>
            <a:ext cx="8779134" cy="504056"/>
          </a:xfrm>
        </p:spPr>
        <p:txBody>
          <a:bodyPr>
            <a:normAutofit fontScale="90000"/>
          </a:bodyPr>
          <a:lstStyle/>
          <a:p>
            <a:r>
              <a:rPr lang="ru-RU" sz="2800" b="1" dirty="0">
                <a:latin typeface="Times New Roman" pitchFamily="18" charset="0"/>
                <a:cs typeface="Times New Roman" pitchFamily="18" charset="0"/>
              </a:rPr>
              <a:t>Реляционная </a:t>
            </a:r>
            <a:r>
              <a:rPr lang="ru-RU" sz="2800" b="1" dirty="0" smtClean="0">
                <a:latin typeface="Times New Roman" pitchFamily="18" charset="0"/>
                <a:cs typeface="Times New Roman" pitchFamily="18" charset="0"/>
              </a:rPr>
              <a:t>алгебра. Вычитание.</a:t>
            </a:r>
            <a:endParaRPr lang="ru-RU" sz="2800" b="1" dirty="0"/>
          </a:p>
        </p:txBody>
      </p:sp>
      <p:sp>
        <p:nvSpPr>
          <p:cNvPr id="4" name="TextBox 3"/>
          <p:cNvSpPr txBox="1"/>
          <p:nvPr/>
        </p:nvSpPr>
        <p:spPr>
          <a:xfrm>
            <a:off x="8676456" y="6381328"/>
            <a:ext cx="301686" cy="369332"/>
          </a:xfrm>
          <a:prstGeom prst="rect">
            <a:avLst/>
          </a:prstGeom>
          <a:noFill/>
        </p:spPr>
        <p:txBody>
          <a:bodyPr wrap="none" rtlCol="0">
            <a:spAutoFit/>
          </a:bodyPr>
          <a:lstStyle/>
          <a:p>
            <a:r>
              <a:rPr lang="ru-RU" dirty="0" smtClean="0"/>
              <a:t>9</a:t>
            </a:r>
            <a:endParaRPr lang="ru-RU" dirty="0"/>
          </a:p>
        </p:txBody>
      </p:sp>
      <p:sp>
        <p:nvSpPr>
          <p:cNvPr id="3" name="Прямоугольник 2"/>
          <p:cNvSpPr/>
          <p:nvPr/>
        </p:nvSpPr>
        <p:spPr>
          <a:xfrm>
            <a:off x="251520" y="620688"/>
            <a:ext cx="8730796" cy="2031325"/>
          </a:xfrm>
          <a:prstGeom prst="rect">
            <a:avLst/>
          </a:prstGeom>
        </p:spPr>
        <p:txBody>
          <a:bodyPr wrap="square">
            <a:spAutoFit/>
          </a:bodyPr>
          <a:lstStyle/>
          <a:p>
            <a:pPr algn="just"/>
            <a:r>
              <a:rPr lang="ru-RU" dirty="0" smtClean="0">
                <a:latin typeface="Times New Roman" panose="02020603050405020304" pitchFamily="18" charset="0"/>
                <a:cs typeface="Times New Roman" panose="02020603050405020304" pitchFamily="18" charset="0"/>
              </a:rPr>
              <a:t>	Операция </a:t>
            </a:r>
            <a:r>
              <a:rPr lang="ru-RU" dirty="0">
                <a:latin typeface="Times New Roman" panose="02020603050405020304" pitchFamily="18" charset="0"/>
                <a:cs typeface="Times New Roman" panose="02020603050405020304" pitchFamily="18" charset="0"/>
              </a:rPr>
              <a:t>вычитания позволяет выяснить, какие из строк </a:t>
            </a:r>
            <a:r>
              <a:rPr lang="ru-RU" dirty="0" smtClean="0">
                <a:latin typeface="Times New Roman" panose="02020603050405020304" pitchFamily="18" charset="0"/>
                <a:cs typeface="Times New Roman" panose="02020603050405020304" pitchFamily="18" charset="0"/>
              </a:rPr>
              <a:t>первой таблицы отсутствуют </a:t>
            </a:r>
            <a:r>
              <a:rPr lang="ru-RU" dirty="0">
                <a:latin typeface="Times New Roman" panose="02020603050405020304" pitchFamily="18" charset="0"/>
                <a:cs typeface="Times New Roman" panose="02020603050405020304" pitchFamily="18" charset="0"/>
              </a:rPr>
              <a:t>во второй таблице. Как и в случае сложения, </a:t>
            </a:r>
            <a:r>
              <a:rPr lang="ru-RU" dirty="0" smtClean="0">
                <a:latin typeface="Times New Roman" panose="02020603050405020304" pitchFamily="18" charset="0"/>
                <a:cs typeface="Times New Roman" panose="02020603050405020304" pitchFamily="18" charset="0"/>
              </a:rPr>
              <a:t>разность </a:t>
            </a:r>
            <a:r>
              <a:rPr lang="ru-RU" dirty="0">
                <a:latin typeface="Times New Roman" panose="02020603050405020304" pitchFamily="18" charset="0"/>
                <a:cs typeface="Times New Roman" panose="02020603050405020304" pitchFamily="18" charset="0"/>
              </a:rPr>
              <a:t>работает только с отношениями, совместимыми по </a:t>
            </a:r>
            <a:r>
              <a:rPr lang="ru-RU" dirty="0" smtClean="0">
                <a:latin typeface="Times New Roman" panose="02020603050405020304" pitchFamily="18" charset="0"/>
                <a:cs typeface="Times New Roman" panose="02020603050405020304" pitchFamily="18" charset="0"/>
              </a:rPr>
              <a:t>объединению (с </a:t>
            </a:r>
            <a:r>
              <a:rPr lang="ru-RU" dirty="0">
                <a:latin typeface="Times New Roman" panose="02020603050405020304" pitchFamily="18" charset="0"/>
                <a:cs typeface="Times New Roman" panose="02020603050405020304" pitchFamily="18" charset="0"/>
              </a:rPr>
              <a:t>одинаковой структурой). Предположим, что у нас есть две </a:t>
            </a:r>
            <a:r>
              <a:rPr lang="ru-RU" dirty="0" smtClean="0">
                <a:latin typeface="Times New Roman" panose="02020603050405020304" pitchFamily="18" charset="0"/>
                <a:cs typeface="Times New Roman" panose="02020603050405020304" pitchFamily="18" charset="0"/>
              </a:rPr>
              <a:t>таблицы R </a:t>
            </a:r>
            <a:r>
              <a:rPr lang="ru-RU" dirty="0">
                <a:latin typeface="Times New Roman" panose="02020603050405020304" pitchFamily="18" charset="0"/>
                <a:cs typeface="Times New Roman" panose="02020603050405020304" pitchFamily="18" charset="0"/>
              </a:rPr>
              <a:t>и S, в первой находятся данные о студентах учебной группы, а во </a:t>
            </a:r>
            <a:r>
              <a:rPr lang="ru-RU" dirty="0" smtClean="0">
                <a:latin typeface="Times New Roman" panose="02020603050405020304" pitchFamily="18" charset="0"/>
                <a:cs typeface="Times New Roman" panose="02020603050405020304" pitchFamily="18" charset="0"/>
              </a:rPr>
              <a:t>второй </a:t>
            </a:r>
            <a:r>
              <a:rPr lang="ru-RU" dirty="0">
                <a:latin typeface="Times New Roman" panose="02020603050405020304" pitchFamily="18" charset="0"/>
                <a:cs typeface="Times New Roman" panose="02020603050405020304" pitchFamily="18" charset="0"/>
              </a:rPr>
              <a:t>– данные о студентах, успешно сдавших экзаменационную </a:t>
            </a:r>
            <a:r>
              <a:rPr lang="ru-RU" dirty="0" smtClean="0">
                <a:latin typeface="Times New Roman" panose="02020603050405020304" pitchFamily="18" charset="0"/>
                <a:cs typeface="Times New Roman" panose="02020603050405020304" pitchFamily="18" charset="0"/>
              </a:rPr>
              <a:t>сессию. Операция </a:t>
            </a:r>
            <a:r>
              <a:rPr lang="ru-RU" dirty="0">
                <a:latin typeface="Times New Roman" panose="02020603050405020304" pitchFamily="18" charset="0"/>
                <a:cs typeface="Times New Roman" panose="02020603050405020304" pitchFamily="18" charset="0"/>
              </a:rPr>
              <a:t>вычитания R – S позволит вычислить, кому следует </a:t>
            </a:r>
            <a:r>
              <a:rPr lang="ru-RU" dirty="0" smtClean="0">
                <a:latin typeface="Times New Roman" panose="02020603050405020304" pitchFamily="18" charset="0"/>
                <a:cs typeface="Times New Roman" panose="02020603050405020304" pitchFamily="18" charset="0"/>
              </a:rPr>
              <a:t>явиться на пересдачу.</a:t>
            </a:r>
            <a:endParaRPr lang="ru-RU" dirty="0">
              <a:latin typeface="Times New Roman" panose="02020603050405020304" pitchFamily="18" charset="0"/>
              <a:cs typeface="Times New Roman" panose="02020603050405020304" pitchFamily="18" charset="0"/>
            </a:endParaRPr>
          </a:p>
        </p:txBody>
      </p:sp>
      <p:sp>
        <p:nvSpPr>
          <p:cNvPr id="11" name="Стрелка вправо 10"/>
          <p:cNvSpPr/>
          <p:nvPr/>
        </p:nvSpPr>
        <p:spPr>
          <a:xfrm>
            <a:off x="5436096" y="4283384"/>
            <a:ext cx="668574"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 name="Прямоугольник 4"/>
          <p:cNvSpPr/>
          <p:nvPr/>
        </p:nvSpPr>
        <p:spPr>
          <a:xfrm>
            <a:off x="2740410" y="6184626"/>
            <a:ext cx="3334054" cy="338554"/>
          </a:xfrm>
          <a:prstGeom prst="rect">
            <a:avLst/>
          </a:prstGeom>
        </p:spPr>
        <p:txBody>
          <a:bodyPr wrap="none">
            <a:spAutoFit/>
          </a:bodyPr>
          <a:lstStyle/>
          <a:p>
            <a:r>
              <a:rPr lang="ru-RU" sz="1600" dirty="0">
                <a:latin typeface="Times New Roman" panose="02020603050405020304" pitchFamily="18" charset="0"/>
                <a:cs typeface="Times New Roman" panose="02020603050405020304" pitchFamily="18" charset="0"/>
              </a:rPr>
              <a:t>Демонстрация операции вычитания</a:t>
            </a:r>
          </a:p>
        </p:txBody>
      </p:sp>
      <p:sp>
        <p:nvSpPr>
          <p:cNvPr id="6" name="Прямоугольник 5"/>
          <p:cNvSpPr/>
          <p:nvPr/>
        </p:nvSpPr>
        <p:spPr>
          <a:xfrm>
            <a:off x="424211" y="2715714"/>
            <a:ext cx="1793376" cy="338554"/>
          </a:xfrm>
          <a:prstGeom prst="rect">
            <a:avLst/>
          </a:prstGeom>
        </p:spPr>
        <p:txBody>
          <a:bodyPr wrap="none">
            <a:spAutoFit/>
          </a:bodyPr>
          <a:lstStyle/>
          <a:p>
            <a:r>
              <a:rPr lang="en-US" sz="1600" b="1" i="1" dirty="0">
                <a:latin typeface="Times New Roman" panose="02020603050405020304" pitchFamily="18" charset="0"/>
                <a:cs typeface="Times New Roman" panose="02020603050405020304" pitchFamily="18" charset="0"/>
              </a:rPr>
              <a:t>R </a:t>
            </a:r>
            <a:r>
              <a:rPr lang="en-US" sz="1600" b="1" dirty="0">
                <a:latin typeface="Times New Roman" panose="02020603050405020304" pitchFamily="18" charset="0"/>
                <a:cs typeface="Times New Roman" panose="02020603050405020304" pitchFamily="18" charset="0"/>
              </a:rPr>
              <a:t>– «</a:t>
            </a:r>
            <a:r>
              <a:rPr lang="ru-RU" sz="1600" b="1" dirty="0">
                <a:latin typeface="Times New Roman" panose="02020603050405020304" pitchFamily="18" charset="0"/>
                <a:cs typeface="Times New Roman" panose="02020603050405020304" pitchFamily="18" charset="0"/>
              </a:rPr>
              <a:t>Студенты 1»</a:t>
            </a:r>
            <a:endParaRPr lang="ru-RU" sz="1600" dirty="0">
              <a:latin typeface="Times New Roman" panose="02020603050405020304" pitchFamily="18" charset="0"/>
              <a:cs typeface="Times New Roman" panose="02020603050405020304" pitchFamily="18" charset="0"/>
            </a:endParaRPr>
          </a:p>
        </p:txBody>
      </p:sp>
      <p:sp>
        <p:nvSpPr>
          <p:cNvPr id="7" name="Прямоугольник 6"/>
          <p:cNvSpPr/>
          <p:nvPr/>
        </p:nvSpPr>
        <p:spPr>
          <a:xfrm>
            <a:off x="3543760" y="2886940"/>
            <a:ext cx="1770934" cy="338554"/>
          </a:xfrm>
          <a:prstGeom prst="rect">
            <a:avLst/>
          </a:prstGeom>
        </p:spPr>
        <p:txBody>
          <a:bodyPr wrap="none">
            <a:spAutoFit/>
          </a:bodyPr>
          <a:lstStyle/>
          <a:p>
            <a:r>
              <a:rPr lang="en-US" sz="1600" b="1" i="1" dirty="0">
                <a:latin typeface="Times New Roman" panose="02020603050405020304" pitchFamily="18" charset="0"/>
                <a:cs typeface="Times New Roman" panose="02020603050405020304" pitchFamily="18" charset="0"/>
              </a:rPr>
              <a:t>S </a:t>
            </a:r>
            <a:r>
              <a:rPr lang="en-US" sz="1600" b="1" dirty="0">
                <a:latin typeface="Times New Roman" panose="02020603050405020304" pitchFamily="18" charset="0"/>
                <a:cs typeface="Times New Roman" panose="02020603050405020304" pitchFamily="18" charset="0"/>
              </a:rPr>
              <a:t>– «</a:t>
            </a:r>
            <a:r>
              <a:rPr lang="ru-RU" sz="1600" b="1" dirty="0">
                <a:latin typeface="Times New Roman" panose="02020603050405020304" pitchFamily="18" charset="0"/>
                <a:cs typeface="Times New Roman" panose="02020603050405020304" pitchFamily="18" charset="0"/>
              </a:rPr>
              <a:t>Студенты 2»</a:t>
            </a:r>
            <a:endParaRPr lang="ru-RU" sz="1600" dirty="0">
              <a:latin typeface="Times New Roman" panose="02020603050405020304" pitchFamily="18" charset="0"/>
              <a:cs typeface="Times New Roman" panose="02020603050405020304" pitchFamily="18" charset="0"/>
            </a:endParaRPr>
          </a:p>
        </p:txBody>
      </p:sp>
      <p:sp>
        <p:nvSpPr>
          <p:cNvPr id="8" name="Прямоугольник 7"/>
          <p:cNvSpPr/>
          <p:nvPr/>
        </p:nvSpPr>
        <p:spPr>
          <a:xfrm>
            <a:off x="7426804" y="3225440"/>
            <a:ext cx="595035" cy="338554"/>
          </a:xfrm>
          <a:prstGeom prst="rect">
            <a:avLst/>
          </a:prstGeom>
        </p:spPr>
        <p:txBody>
          <a:bodyPr wrap="none">
            <a:spAutoFit/>
          </a:bodyPr>
          <a:lstStyle/>
          <a:p>
            <a:r>
              <a:rPr lang="en-US" sz="1600" b="1" i="1" dirty="0">
                <a:latin typeface="Times New Roman" panose="02020603050405020304" pitchFamily="18" charset="0"/>
                <a:cs typeface="Times New Roman" panose="02020603050405020304" pitchFamily="18" charset="0"/>
              </a:rPr>
              <a:t>R </a:t>
            </a:r>
            <a:r>
              <a:rPr lang="en-US" sz="1600" b="1" dirty="0">
                <a:latin typeface="Times New Roman" panose="02020603050405020304" pitchFamily="18" charset="0"/>
                <a:cs typeface="Times New Roman" panose="02020603050405020304" pitchFamily="18" charset="0"/>
              </a:rPr>
              <a:t>/ </a:t>
            </a:r>
            <a:r>
              <a:rPr lang="en-US" sz="1600" b="1" i="1" dirty="0">
                <a:latin typeface="Times New Roman" panose="02020603050405020304" pitchFamily="18" charset="0"/>
                <a:cs typeface="Times New Roman" panose="02020603050405020304" pitchFamily="18" charset="0"/>
              </a:rPr>
              <a:t>S</a:t>
            </a:r>
            <a:endParaRPr lang="ru-RU" sz="1600" dirty="0">
              <a:latin typeface="Times New Roman" panose="02020603050405020304" pitchFamily="18" charset="0"/>
              <a:cs typeface="Times New Roman" panose="02020603050405020304" pitchFamily="18" charset="0"/>
            </a:endParaRPr>
          </a:p>
        </p:txBody>
      </p:sp>
      <p:pic>
        <p:nvPicPr>
          <p:cNvPr id="194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9108" y="3252497"/>
            <a:ext cx="2174660" cy="3060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945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3848" y="3410106"/>
            <a:ext cx="2246040" cy="27745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946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73034" y="4351929"/>
            <a:ext cx="446504" cy="4306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9461"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72884" y="4132288"/>
            <a:ext cx="2412924" cy="78682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72292034"/>
      </p:ext>
    </p:extLst>
  </p:cSld>
  <p:clrMapOvr>
    <a:masterClrMapping/>
  </p:clrMapOvr>
</p:sld>
</file>

<file path=ppt/theme/theme1.xml><?xml version="1.0" encoding="utf-8"?>
<a:theme xmlns:a="http://schemas.openxmlformats.org/drawingml/2006/main" name="Тема Office">
  <a:themeElements>
    <a:clrScheme name="Стандартная">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Стандартная">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5256</TotalTime>
  <Words>829</Words>
  <Application>Microsoft Office PowerPoint</Application>
  <PresentationFormat>Экран (4:3)</PresentationFormat>
  <Paragraphs>330</Paragraphs>
  <Slides>54</Slides>
  <Notes>0</Notes>
  <HiddenSlides>0</HiddenSlides>
  <MMClips>0</MMClips>
  <ScaleCrop>false</ScaleCrop>
  <HeadingPairs>
    <vt:vector size="4" baseType="variant">
      <vt:variant>
        <vt:lpstr>Тема</vt:lpstr>
      </vt:variant>
      <vt:variant>
        <vt:i4>1</vt:i4>
      </vt:variant>
      <vt:variant>
        <vt:lpstr>Заголовки слайдов</vt:lpstr>
      </vt:variant>
      <vt:variant>
        <vt:i4>54</vt:i4>
      </vt:variant>
    </vt:vector>
  </HeadingPairs>
  <TitlesOfParts>
    <vt:vector size="55" baseType="lpstr">
      <vt:lpstr>Тема Office</vt:lpstr>
      <vt:lpstr>Курс – «Технологии разработки и защиты баз данных», I семестр</vt:lpstr>
      <vt:lpstr>Реляционная модель. История.</vt:lpstr>
      <vt:lpstr>Реляционная модель. Необходимость альтернатив.</vt:lpstr>
      <vt:lpstr>Реляционная алгебра.</vt:lpstr>
      <vt:lpstr>Реляционная алгебра. Выборка.</vt:lpstr>
      <vt:lpstr>Реляционная алгебра. Проекция.</vt:lpstr>
      <vt:lpstr>Реляционная алгебра. Произведение.</vt:lpstr>
      <vt:lpstr>Реляционная алгебра. Объединение.</vt:lpstr>
      <vt:lpstr>Реляционная алгебра. Вычитание.</vt:lpstr>
      <vt:lpstr>Реляционная алгебра. Пересечение.</vt:lpstr>
      <vt:lpstr>Реляционная алгебра. Деление.</vt:lpstr>
      <vt:lpstr>Реляционная алгебра. Соединение.</vt:lpstr>
      <vt:lpstr>Реляционная алгебра. Соединение.</vt:lpstr>
      <vt:lpstr>Взаимоотношение «один-к-одному</vt:lpstr>
      <vt:lpstr>Взаимоотношение «один-ко-многим»</vt:lpstr>
      <vt:lpstr>Взаимоотношение «многие-ко-многим»</vt:lpstr>
      <vt:lpstr>Реляционная модель. Сущность и атрибуты.</vt:lpstr>
      <vt:lpstr>Реляционная модель. Сущность и атрибуты.</vt:lpstr>
      <vt:lpstr>Реляционная модель. Сущность и атрибуты.</vt:lpstr>
      <vt:lpstr>Реляционная модель. Сущность и атрибуты.</vt:lpstr>
      <vt:lpstr>Реляционная модель. Тип данных и домен.</vt:lpstr>
      <vt:lpstr>Реляционная модель. Тип данных и домен.</vt:lpstr>
      <vt:lpstr>Реляционная модель. Связь.</vt:lpstr>
      <vt:lpstr>Реляционная модель. Связь.</vt:lpstr>
      <vt:lpstr>Реляционная модель. Связь. Задание связи</vt:lpstr>
      <vt:lpstr>Реляционная модель. Связь. Задание связи</vt:lpstr>
      <vt:lpstr>Реляционная модель. Отношение.</vt:lpstr>
      <vt:lpstr>Реляционная модель. Отношение.</vt:lpstr>
      <vt:lpstr>Реляционная модель. Отношение.</vt:lpstr>
      <vt:lpstr>Реляционная модель. Столбцы.</vt:lpstr>
      <vt:lpstr>Реляционная модель. Строки и характеристика строк.</vt:lpstr>
      <vt:lpstr>Реляционная модель. Строки и характеристика строк.</vt:lpstr>
      <vt:lpstr>Реляционная модель. Строки и характеристика строк.</vt:lpstr>
      <vt:lpstr>Реляционная модель. Отношение.</vt:lpstr>
      <vt:lpstr>Реляционная модель. Ключи.</vt:lpstr>
      <vt:lpstr>Реляционная модель. Ключи.</vt:lpstr>
      <vt:lpstr>Реляционная модель. Ключи.</vt:lpstr>
      <vt:lpstr>Реляционная модель. Первичные ключи.</vt:lpstr>
      <vt:lpstr>Реляционная модель. Первичные ключи.</vt:lpstr>
      <vt:lpstr>Реляционная модель. Составные первичные ключи.</vt:lpstr>
      <vt:lpstr>Реляционная модель. Внешние и первичные ключи в одной таблице.</vt:lpstr>
      <vt:lpstr>Реляционная модель. Внешние и первичные ключи в одной таблице.</vt:lpstr>
      <vt:lpstr>Реляционная модель. О смысловой значимости первичных ключей.</vt:lpstr>
      <vt:lpstr>Уникальные поля. Составные уникальные поля.</vt:lpstr>
      <vt:lpstr>Реляционная модель. Термины.</vt:lpstr>
      <vt:lpstr>Реляционная модель. Термины.</vt:lpstr>
      <vt:lpstr>Реляционная модель. Целостность данных.</vt:lpstr>
      <vt:lpstr>Реляционная модель. Целостность данных. Целостность доменов.</vt:lpstr>
      <vt:lpstr>Реляционная модель. Целостность данных. Целостность доменов.</vt:lpstr>
      <vt:lpstr>Реляционная модель. Целостность данных. Целостность доменов.</vt:lpstr>
      <vt:lpstr>Реляционная модель. Целостность данных. Целостность сущностей.</vt:lpstr>
      <vt:lpstr>Реляционная модель. Целостность данных. Ссылочная целостность.</vt:lpstr>
      <vt:lpstr>Подытог.</vt:lpstr>
      <vt:lpstr>Литература.</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Админ</dc:creator>
  <cp:lastModifiedBy>Админ</cp:lastModifiedBy>
  <cp:revision>1568</cp:revision>
  <dcterms:created xsi:type="dcterms:W3CDTF">2020-09-08T03:34:15Z</dcterms:created>
  <dcterms:modified xsi:type="dcterms:W3CDTF">2022-09-21T03:42:53Z</dcterms:modified>
</cp:coreProperties>
</file>